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0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1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2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3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14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15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16.xml" ContentType="application/vnd.openxmlformats-officedocument.presentationml.notesSl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notesSlides/notesSlide17.xml" ContentType="application/vnd.openxmlformats-officedocument.presentationml.notesSl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notesSlides/notesSlide18.xml" ContentType="application/vnd.openxmlformats-officedocument.presentationml.notesSlid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notesSlides/notesSlide19.xml" ContentType="application/vnd.openxmlformats-officedocument.presentationml.notesSlid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notesSlides/notesSlide20.xml" ContentType="application/vnd.openxmlformats-officedocument.presentationml.notesSlid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notesSlides/notesSlide21.xml" ContentType="application/vnd.openxmlformats-officedocument.presentationml.notesSlid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notesSlides/notesSlide22.xml" ContentType="application/vnd.openxmlformats-officedocument.presentationml.notesSlid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notesSlides/notesSlide27.xml" ContentType="application/vnd.openxmlformats-officedocument.presentationml.notesSlid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notesSlides/notesSlide34.xml" ContentType="application/vnd.openxmlformats-officedocument.presentationml.notesSlid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notesSlides/notesSlide35.xml" ContentType="application/vnd.openxmlformats-officedocument.presentationml.notesSlid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notesSlides/notesSlide36.xml" ContentType="application/vnd.openxmlformats-officedocument.presentationml.notesSlid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notesSlides/notesSlide37.xml" ContentType="application/vnd.openxmlformats-officedocument.presentationml.notesSlid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notesSlides/notesSlide40.xml" ContentType="application/vnd.openxmlformats-officedocument.presentationml.notesSlid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notesSlides/notesSlide46.xml" ContentType="application/vnd.openxmlformats-officedocument.presentationml.notesSlid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notesSlides/notesSlide47.xml" ContentType="application/vnd.openxmlformats-officedocument.presentationml.notesSlid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notesSlides/notesSlide48.xml" ContentType="application/vnd.openxmlformats-officedocument.presentationml.notesSlid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notesSlides/notesSlide49.xml" ContentType="application/vnd.openxmlformats-officedocument.presentationml.notesSlid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notesSlides/notesSlide50.xml" ContentType="application/vnd.openxmlformats-officedocument.presentationml.notesSlid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notesSlides/notesSlide51.xml" ContentType="application/vnd.openxmlformats-officedocument.presentationml.notesSlid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notesSlides/notesSlide52.xml" ContentType="application/vnd.openxmlformats-officedocument.presentationml.notesSlid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notesSlides/notesSlide53.xml" ContentType="application/vnd.openxmlformats-officedocument.presentationml.notesSlid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notesSlides/notesSlide54.xml" ContentType="application/vnd.openxmlformats-officedocument.presentationml.notesSlid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sldIdLst>
    <p:sldId id="256" r:id="rId2"/>
    <p:sldId id="257" r:id="rId3"/>
    <p:sldId id="258" r:id="rId4"/>
    <p:sldId id="259" r:id="rId5"/>
    <p:sldId id="260" r:id="rId6"/>
    <p:sldId id="261" r:id="rId7"/>
    <p:sldId id="291" r:id="rId8"/>
    <p:sldId id="293" r:id="rId9"/>
    <p:sldId id="264" r:id="rId10"/>
    <p:sldId id="292" r:id="rId11"/>
    <p:sldId id="294" r:id="rId12"/>
    <p:sldId id="267" r:id="rId13"/>
    <p:sldId id="268" r:id="rId14"/>
    <p:sldId id="269" r:id="rId15"/>
    <p:sldId id="270" r:id="rId16"/>
    <p:sldId id="295" r:id="rId17"/>
    <p:sldId id="297" r:id="rId18"/>
    <p:sldId id="335" r:id="rId19"/>
    <p:sldId id="336" r:id="rId20"/>
    <p:sldId id="306" r:id="rId21"/>
    <p:sldId id="329" r:id="rId22"/>
    <p:sldId id="330" r:id="rId23"/>
    <p:sldId id="307" r:id="rId24"/>
    <p:sldId id="337" r:id="rId25"/>
    <p:sldId id="308" r:id="rId26"/>
    <p:sldId id="309" r:id="rId27"/>
    <p:sldId id="310" r:id="rId28"/>
    <p:sldId id="311" r:id="rId29"/>
    <p:sldId id="298" r:id="rId30"/>
    <p:sldId id="331" r:id="rId31"/>
    <p:sldId id="332" r:id="rId32"/>
    <p:sldId id="333" r:id="rId33"/>
    <p:sldId id="312" r:id="rId34"/>
    <p:sldId id="338" r:id="rId35"/>
    <p:sldId id="339" r:id="rId36"/>
    <p:sldId id="299" r:id="rId37"/>
    <p:sldId id="334" r:id="rId38"/>
    <p:sldId id="300" r:id="rId39"/>
    <p:sldId id="340" r:id="rId40"/>
    <p:sldId id="341" r:id="rId41"/>
    <p:sldId id="301" r:id="rId42"/>
    <p:sldId id="342" r:id="rId43"/>
    <p:sldId id="302" r:id="rId44"/>
    <p:sldId id="343" r:id="rId45"/>
    <p:sldId id="313" r:id="rId46"/>
    <p:sldId id="314" r:id="rId47"/>
    <p:sldId id="315" r:id="rId48"/>
    <p:sldId id="316" r:id="rId49"/>
    <p:sldId id="317" r:id="rId50"/>
    <p:sldId id="318" r:id="rId51"/>
    <p:sldId id="304" r:id="rId52"/>
    <p:sldId id="319" r:id="rId53"/>
    <p:sldId id="320" r:id="rId54"/>
    <p:sldId id="321" r:id="rId55"/>
    <p:sldId id="305" r:id="rId56"/>
    <p:sldId id="323" r:id="rId57"/>
    <p:sldId id="324" r:id="rId58"/>
    <p:sldId id="325" r:id="rId59"/>
    <p:sldId id="326" r:id="rId60"/>
    <p:sldId id="327" r:id="rId61"/>
    <p:sldId id="344" r:id="rId62"/>
    <p:sldId id="345" r:id="rId63"/>
    <p:sldId id="346" r:id="rId64"/>
    <p:sldId id="347" r:id="rId65"/>
    <p:sldId id="296" r:id="rId66"/>
    <p:sldId id="290" r:id="rId6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44651C53-F267-46D8-B0DC-02A97E506D7A}">
          <p14:sldIdLst>
            <p14:sldId id="256"/>
            <p14:sldId id="257"/>
            <p14:sldId id="258"/>
            <p14:sldId id="259"/>
            <p14:sldId id="260"/>
            <p14:sldId id="261"/>
            <p14:sldId id="291"/>
            <p14:sldId id="293"/>
            <p14:sldId id="264"/>
            <p14:sldId id="292"/>
            <p14:sldId id="294"/>
            <p14:sldId id="267"/>
            <p14:sldId id="268"/>
            <p14:sldId id="269"/>
            <p14:sldId id="270"/>
            <p14:sldId id="295"/>
          </p14:sldIdLst>
        </p14:section>
        <p14:section name="短期償債能力" id="{F54D536E-DBA4-43F1-991F-56B8D59D0965}">
          <p14:sldIdLst>
            <p14:sldId id="297"/>
            <p14:sldId id="335"/>
            <p14:sldId id="336"/>
            <p14:sldId id="306"/>
            <p14:sldId id="329"/>
            <p14:sldId id="330"/>
            <p14:sldId id="307"/>
            <p14:sldId id="337"/>
            <p14:sldId id="308"/>
            <p14:sldId id="309"/>
            <p14:sldId id="310"/>
            <p14:sldId id="311"/>
          </p14:sldIdLst>
        </p14:section>
        <p14:section name="長期償債能力" id="{FD91BF99-DEA7-4623-AF46-18ABED352D2F}">
          <p14:sldIdLst>
            <p14:sldId id="298"/>
            <p14:sldId id="331"/>
            <p14:sldId id="332"/>
            <p14:sldId id="333"/>
            <p14:sldId id="312"/>
            <p14:sldId id="338"/>
            <p14:sldId id="339"/>
          </p14:sldIdLst>
        </p14:section>
        <p14:section name="長期資金來源" id="{FD8CDF1D-A7A4-4D83-8000-E1BA60042DD3}">
          <p14:sldIdLst>
            <p14:sldId id="299"/>
            <p14:sldId id="334"/>
          </p14:sldIdLst>
        </p14:section>
        <p14:section name="資本結構分析" id="{CB53E551-D535-47A3-905F-3062444B3ADB}">
          <p14:sldIdLst>
            <p14:sldId id="300"/>
            <p14:sldId id="340"/>
            <p14:sldId id="341"/>
            <p14:sldId id="301"/>
            <p14:sldId id="342"/>
          </p14:sldIdLst>
        </p14:section>
        <p14:section name="獲利能力" id="{42CF166C-07B7-4F12-9348-437260C6BA5D}">
          <p14:sldIdLst>
            <p14:sldId id="302"/>
            <p14:sldId id="343"/>
            <p14:sldId id="313"/>
            <p14:sldId id="314"/>
            <p14:sldId id="315"/>
            <p14:sldId id="316"/>
            <p14:sldId id="317"/>
            <p14:sldId id="318"/>
          </p14:sldIdLst>
        </p14:section>
        <p14:section name="經營能力" id="{AACBC96E-1637-43D8-8C57-9C7BBC1D60C2}">
          <p14:sldIdLst>
            <p14:sldId id="304"/>
            <p14:sldId id="319"/>
            <p14:sldId id="320"/>
            <p14:sldId id="321"/>
          </p14:sldIdLst>
        </p14:section>
        <p14:section name="成長力" id="{9BED578D-73B2-4222-96ED-8FAC9E2319B6}">
          <p14:sldIdLst>
            <p14:sldId id="305"/>
            <p14:sldId id="323"/>
            <p14:sldId id="324"/>
            <p14:sldId id="325"/>
            <p14:sldId id="326"/>
            <p14:sldId id="327"/>
            <p14:sldId id="344"/>
            <p14:sldId id="345"/>
            <p14:sldId id="346"/>
            <p14:sldId id="347"/>
          </p14:sldIdLst>
        </p14:section>
        <p14:section name="結尾" id="{9E4430EC-E345-46CB-9AC9-CA808AA26E63}">
          <p14:sldIdLst>
            <p14:sldId id="296"/>
            <p14:sldId id="2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343"/>
    <a:srgbClr val="FFEBEB"/>
    <a:srgbClr val="FEECBE"/>
    <a:srgbClr val="FDCE56"/>
    <a:srgbClr val="FFFFFF"/>
    <a:srgbClr val="FEF8D6"/>
    <a:srgbClr val="FDEC8F"/>
    <a:srgbClr val="FF7575"/>
    <a:srgbClr val="2A9D8F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8ABB2C-93EA-4F83-9886-D16B05F0DBEC}" v="539" dt="2025-05-24T11:07:03.2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39" autoAdjust="0"/>
    <p:restoredTop sz="76314" autoAdjust="0"/>
  </p:normalViewPr>
  <p:slideViewPr>
    <p:cSldViewPr>
      <p:cViewPr varScale="1">
        <p:scale>
          <a:sx n="43" d="100"/>
          <a:sy n="43" d="100"/>
        </p:scale>
        <p:origin x="912" y="-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帛彤 施" userId="902e04cea3691523" providerId="LiveId" clId="{DF8ABB2C-93EA-4F83-9886-D16B05F0DBEC}"/>
    <pc:docChg chg="undo redo custSel addSld modSld">
      <pc:chgData name="帛彤 施" userId="902e04cea3691523" providerId="LiveId" clId="{DF8ABB2C-93EA-4F83-9886-D16B05F0DBEC}" dt="2025-05-24T11:07:03.251" v="2799" actId="20577"/>
      <pc:docMkLst>
        <pc:docMk/>
      </pc:docMkLst>
      <pc:sldChg chg="delSp modSp mod modAnim modNotesTx">
        <pc:chgData name="帛彤 施" userId="902e04cea3691523" providerId="LiveId" clId="{DF8ABB2C-93EA-4F83-9886-D16B05F0DBEC}" dt="2025-05-24T10:42:00.067" v="2443"/>
        <pc:sldMkLst>
          <pc:docMk/>
          <pc:sldMk cId="0" sldId="267"/>
        </pc:sldMkLst>
        <pc:spChg chg="mod">
          <ac:chgData name="帛彤 施" userId="902e04cea3691523" providerId="LiveId" clId="{DF8ABB2C-93EA-4F83-9886-D16B05F0DBEC}" dt="2025-05-24T10:37:58.059" v="2392" actId="1038"/>
          <ac:spMkLst>
            <pc:docMk/>
            <pc:sldMk cId="0" sldId="267"/>
            <ac:spMk id="11" creationId="{ACE4F11E-FC3E-3091-0FCF-426D4EC2109B}"/>
          </ac:spMkLst>
        </pc:spChg>
        <pc:spChg chg="mod">
          <ac:chgData name="帛彤 施" userId="902e04cea3691523" providerId="LiveId" clId="{DF8ABB2C-93EA-4F83-9886-D16B05F0DBEC}" dt="2025-05-24T10:38:05.221" v="2398" actId="1038"/>
          <ac:spMkLst>
            <pc:docMk/>
            <pc:sldMk cId="0" sldId="267"/>
            <ac:spMk id="12" creationId="{AF167434-ECD6-C0CB-F02C-B394CE40E8FE}"/>
          </ac:spMkLst>
        </pc:spChg>
        <pc:spChg chg="mod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13" creationId="{04E8BFB3-3C2E-EF04-CA60-C216CF806479}"/>
          </ac:spMkLst>
        </pc:spChg>
        <pc:spChg chg="mod">
          <ac:chgData name="帛彤 施" userId="902e04cea3691523" providerId="LiveId" clId="{DF8ABB2C-93EA-4F83-9886-D16B05F0DBEC}" dt="2025-05-24T10:37:58.059" v="2392" actId="1038"/>
          <ac:spMkLst>
            <pc:docMk/>
            <pc:sldMk cId="0" sldId="267"/>
            <ac:spMk id="14" creationId="{AFE49F03-C42E-5F71-7CF8-94571006E171}"/>
          </ac:spMkLst>
        </pc:spChg>
        <pc:spChg chg="mod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15" creationId="{D5DF5745-0E54-045B-A035-187739C57AAC}"/>
          </ac:spMkLst>
        </pc:spChg>
        <pc:spChg chg="mod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16" creationId="{37DED904-8E6B-D1CF-5293-F07BC9A2C44B}"/>
          </ac:spMkLst>
        </pc:spChg>
        <pc:spChg chg="mod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17" creationId="{A51E1FA8-281C-CFAF-CEE5-FD9918C2CE4D}"/>
          </ac:spMkLst>
        </pc:spChg>
        <pc:spChg chg="mod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18" creationId="{FDF425EA-3D16-7F6D-D154-8AB19FF707A6}"/>
          </ac:spMkLst>
        </pc:spChg>
        <pc:spChg chg="mod topLvl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19" creationId="{50747DD7-EE55-DA16-C2F1-ACF6B15398E2}"/>
          </ac:spMkLst>
        </pc:spChg>
        <pc:spChg chg="mod topLvl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22" creationId="{B3D97E90-A635-C0BE-E5E1-4A7471F6C6A6}"/>
          </ac:spMkLst>
        </pc:spChg>
        <pc:spChg chg="mod topLvl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23" creationId="{19ECB6E6-4FF6-65E8-9467-E8DB27A8A7C8}"/>
          </ac:spMkLst>
        </pc:spChg>
        <pc:spChg chg="mod topLvl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24" creationId="{D4F43BF6-D692-324A-19F7-504D1EE3889D}"/>
          </ac:spMkLst>
        </pc:spChg>
        <pc:spChg chg="mod topLvl">
          <ac:chgData name="帛彤 施" userId="902e04cea3691523" providerId="LiveId" clId="{DF8ABB2C-93EA-4F83-9886-D16B05F0DBEC}" dt="2025-05-24T10:41:16.725" v="2432" actId="165"/>
          <ac:spMkLst>
            <pc:docMk/>
            <pc:sldMk cId="0" sldId="267"/>
            <ac:spMk id="25" creationId="{9E5CBC1E-4B5E-14FF-10C1-68CD6AB6937F}"/>
          </ac:spMkLst>
        </pc:spChg>
        <pc:spChg chg="mod">
          <ac:chgData name="帛彤 施" userId="902e04cea3691523" providerId="LiveId" clId="{DF8ABB2C-93EA-4F83-9886-D16B05F0DBEC}" dt="2025-05-24T10:38:05.221" v="2398" actId="1038"/>
          <ac:spMkLst>
            <pc:docMk/>
            <pc:sldMk cId="0" sldId="267"/>
            <ac:spMk id="27" creationId="{3147023A-9A92-0229-98C1-B316B2C26BD4}"/>
          </ac:spMkLst>
        </pc:spChg>
      </pc:sldChg>
      <pc:sldChg chg="addSp delSp modSp mod modAnim modNotesTx">
        <pc:chgData name="帛彤 施" userId="902e04cea3691523" providerId="LiveId" clId="{DF8ABB2C-93EA-4F83-9886-D16B05F0DBEC}" dt="2025-05-24T10:42:36.691" v="2456"/>
        <pc:sldMkLst>
          <pc:docMk/>
          <pc:sldMk cId="0" sldId="268"/>
        </pc:sldMkLst>
        <pc:spChg chg="mod topLvl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12" creationId="{BB59C470-80F3-AF83-B15A-98EC5867694D}"/>
          </ac:spMkLst>
        </pc:spChg>
        <pc:spChg chg="mod topLvl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13" creationId="{CFDB4DD8-024E-19E3-B195-53CB68FCFD82}"/>
          </ac:spMkLst>
        </pc:spChg>
        <pc:spChg chg="mod topLvl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14" creationId="{EE723A61-AAA9-FDEC-90D0-5DF80F0B00D8}"/>
          </ac:spMkLst>
        </pc:spChg>
        <pc:spChg chg="mod topLvl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15" creationId="{3EF4BD3C-B397-ACD7-B33B-889A52CB6ED4}"/>
          </ac:spMkLst>
        </pc:spChg>
        <pc:spChg chg="mod topLvl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16" creationId="{74D81CE4-DED3-8B2A-07D4-0022CCF5575E}"/>
          </ac:spMkLst>
        </pc:spChg>
        <pc:spChg chg="mod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18" creationId="{091013A3-E100-DCE3-C619-65DE8C36B1C8}"/>
          </ac:spMkLst>
        </pc:spChg>
        <pc:spChg chg="mod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19" creationId="{86DAE745-C676-F624-1CBC-40F2CCB6FC5F}"/>
          </ac:spMkLst>
        </pc:spChg>
        <pc:spChg chg="mod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20" creationId="{88EC4119-F4A1-E384-3BAA-F122C43A5FB7}"/>
          </ac:spMkLst>
        </pc:spChg>
        <pc:spChg chg="mod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21" creationId="{319B80F2-D4D8-BA01-73A5-6A4ADD20DC9C}"/>
          </ac:spMkLst>
        </pc:spChg>
        <pc:spChg chg="mod">
          <ac:chgData name="帛彤 施" userId="902e04cea3691523" providerId="LiveId" clId="{DF8ABB2C-93EA-4F83-9886-D16B05F0DBEC}" dt="2025-05-24T10:42:07.525" v="2444" actId="165"/>
          <ac:spMkLst>
            <pc:docMk/>
            <pc:sldMk cId="0" sldId="268"/>
            <ac:spMk id="22" creationId="{9C20214B-973E-8544-E40A-6938721A5E42}"/>
          </ac:spMkLst>
        </pc:spChg>
        <pc:spChg chg="add mod">
          <ac:chgData name="帛彤 施" userId="902e04cea3691523" providerId="LiveId" clId="{DF8ABB2C-93EA-4F83-9886-D16B05F0DBEC}" dt="2025-05-24T10:39:12.034" v="2415" actId="20577"/>
          <ac:spMkLst>
            <pc:docMk/>
            <pc:sldMk cId="0" sldId="268"/>
            <ac:spMk id="23" creationId="{5E606AA8-14E1-890F-0498-5738D2672B93}"/>
          </ac:spMkLst>
        </pc:spChg>
        <pc:spChg chg="add mod">
          <ac:chgData name="帛彤 施" userId="902e04cea3691523" providerId="LiveId" clId="{DF8ABB2C-93EA-4F83-9886-D16B05F0DBEC}" dt="2025-05-24T10:39:33.136" v="2419" actId="20577"/>
          <ac:spMkLst>
            <pc:docMk/>
            <pc:sldMk cId="0" sldId="268"/>
            <ac:spMk id="24" creationId="{D45CBC33-E7B5-EDB9-09BE-7409FAD9E0C7}"/>
          </ac:spMkLst>
        </pc:spChg>
        <pc:spChg chg="mod">
          <ac:chgData name="帛彤 施" userId="902e04cea3691523" providerId="LiveId" clId="{DF8ABB2C-93EA-4F83-9886-D16B05F0DBEC}" dt="2025-05-24T10:40:20.660" v="2429" actId="20577"/>
          <ac:spMkLst>
            <pc:docMk/>
            <pc:sldMk cId="0" sldId="268"/>
            <ac:spMk id="25" creationId="{5AC051CE-5AF2-1A00-69A0-B6FFD56EF4F7}"/>
          </ac:spMkLst>
        </pc:spChg>
        <pc:spChg chg="add mod">
          <ac:chgData name="帛彤 施" userId="902e04cea3691523" providerId="LiveId" clId="{DF8ABB2C-93EA-4F83-9886-D16B05F0DBEC}" dt="2025-05-24T10:40:47.714" v="2431" actId="20577"/>
          <ac:spMkLst>
            <pc:docMk/>
            <pc:sldMk cId="0" sldId="268"/>
            <ac:spMk id="26" creationId="{26A2F9E7-76AC-F2B0-9489-5FC7F9BD5AF6}"/>
          </ac:spMkLst>
        </pc:spChg>
      </pc:sldChg>
      <pc:sldChg chg="addSp delSp modSp mod modNotesTx">
        <pc:chgData name="帛彤 施" userId="902e04cea3691523" providerId="LiveId" clId="{DF8ABB2C-93EA-4F83-9886-D16B05F0DBEC}" dt="2025-05-24T10:48:17.249" v="2559" actId="6549"/>
        <pc:sldMkLst>
          <pc:docMk/>
          <pc:sldMk cId="0" sldId="269"/>
        </pc:sldMkLst>
        <pc:spChg chg="mod">
          <ac:chgData name="帛彤 施" userId="902e04cea3691523" providerId="LiveId" clId="{DF8ABB2C-93EA-4F83-9886-D16B05F0DBEC}" dt="2025-05-24T10:43:54.590" v="2467"/>
          <ac:spMkLst>
            <pc:docMk/>
            <pc:sldMk cId="0" sldId="269"/>
            <ac:spMk id="18" creationId="{00000000-0000-0000-0000-000000000000}"/>
          </ac:spMkLst>
        </pc:spChg>
        <pc:spChg chg="mod">
          <ac:chgData name="帛彤 施" userId="902e04cea3691523" providerId="LiveId" clId="{DF8ABB2C-93EA-4F83-9886-D16B05F0DBEC}" dt="2025-05-24T10:44:02.913" v="2468"/>
          <ac:spMkLst>
            <pc:docMk/>
            <pc:sldMk cId="0" sldId="269"/>
            <ac:spMk id="23" creationId="{00000000-0000-0000-0000-000000000000}"/>
          </ac:spMkLst>
        </pc:spChg>
        <pc:spChg chg="mod">
          <ac:chgData name="帛彤 施" userId="902e04cea3691523" providerId="LiveId" clId="{DF8ABB2C-93EA-4F83-9886-D16B05F0DBEC}" dt="2025-05-24T10:44:18.582" v="2496" actId="20577"/>
          <ac:spMkLst>
            <pc:docMk/>
            <pc:sldMk cId="0" sldId="269"/>
            <ac:spMk id="28" creationId="{00000000-0000-0000-0000-000000000000}"/>
          </ac:spMkLst>
        </pc:spChg>
        <pc:spChg chg="mod">
          <ac:chgData name="帛彤 施" userId="902e04cea3691523" providerId="LiveId" clId="{DF8ABB2C-93EA-4F83-9886-D16B05F0DBEC}" dt="2025-05-24T10:44:30.740" v="2526" actId="20577"/>
          <ac:spMkLst>
            <pc:docMk/>
            <pc:sldMk cId="0" sldId="269"/>
            <ac:spMk id="33" creationId="{00000000-0000-0000-0000-000000000000}"/>
          </ac:spMkLst>
        </pc:spChg>
        <pc:spChg chg="mod">
          <ac:chgData name="帛彤 施" userId="902e04cea3691523" providerId="LiveId" clId="{DF8ABB2C-93EA-4F83-9886-D16B05F0DBEC}" dt="2025-05-24T10:46:40.329" v="2546" actId="552"/>
          <ac:spMkLst>
            <pc:docMk/>
            <pc:sldMk cId="0" sldId="269"/>
            <ac:spMk id="34" creationId="{00000000-0000-0000-0000-000000000000}"/>
          </ac:spMkLst>
        </pc:spChg>
        <pc:spChg chg="del">
          <ac:chgData name="帛彤 施" userId="902e04cea3691523" providerId="LiveId" clId="{DF8ABB2C-93EA-4F83-9886-D16B05F0DBEC}" dt="2025-05-24T10:44:37.340" v="2527" actId="478"/>
          <ac:spMkLst>
            <pc:docMk/>
            <pc:sldMk cId="0" sldId="269"/>
            <ac:spMk id="35" creationId="{00000000-0000-0000-0000-000000000000}"/>
          </ac:spMkLst>
        </pc:spChg>
        <pc:spChg chg="add mod">
          <ac:chgData name="帛彤 施" userId="902e04cea3691523" providerId="LiveId" clId="{DF8ABB2C-93EA-4F83-9886-D16B05F0DBEC}" dt="2025-05-24T10:46:58.679" v="2549" actId="14100"/>
          <ac:spMkLst>
            <pc:docMk/>
            <pc:sldMk cId="0" sldId="269"/>
            <ac:spMk id="37" creationId="{FE031132-B194-4BF1-01BE-E42E87D3F54A}"/>
          </ac:spMkLst>
        </pc:spChg>
        <pc:spChg chg="add mod">
          <ac:chgData name="帛彤 施" userId="902e04cea3691523" providerId="LiveId" clId="{DF8ABB2C-93EA-4F83-9886-D16B05F0DBEC}" dt="2025-05-24T10:47:17.078" v="2550"/>
          <ac:spMkLst>
            <pc:docMk/>
            <pc:sldMk cId="0" sldId="269"/>
            <ac:spMk id="38" creationId="{57769918-F278-9090-6109-641B0C245CEE}"/>
          </ac:spMkLst>
        </pc:spChg>
        <pc:spChg chg="add mod">
          <ac:chgData name="帛彤 施" userId="902e04cea3691523" providerId="LiveId" clId="{DF8ABB2C-93EA-4F83-9886-D16B05F0DBEC}" dt="2025-05-24T10:47:28.478" v="2552" actId="14100"/>
          <ac:spMkLst>
            <pc:docMk/>
            <pc:sldMk cId="0" sldId="269"/>
            <ac:spMk id="39" creationId="{B3AEBECE-7D32-2F35-78B3-8EA56C320DB1}"/>
          </ac:spMkLst>
        </pc:spChg>
        <pc:spChg chg="add mod">
          <ac:chgData name="帛彤 施" userId="902e04cea3691523" providerId="LiveId" clId="{DF8ABB2C-93EA-4F83-9886-D16B05F0DBEC}" dt="2025-05-24T10:48:17.249" v="2559" actId="6549"/>
          <ac:spMkLst>
            <pc:docMk/>
            <pc:sldMk cId="0" sldId="269"/>
            <ac:spMk id="40" creationId="{3751A13E-5F8B-CAE0-A51C-CC5B8F239C52}"/>
          </ac:spMkLst>
        </pc:spChg>
        <pc:spChg chg="add del mod">
          <ac:chgData name="帛彤 施" userId="902e04cea3691523" providerId="LiveId" clId="{DF8ABB2C-93EA-4F83-9886-D16B05F0DBEC}" dt="2025-05-24T10:46:27.731" v="2544" actId="478"/>
          <ac:spMkLst>
            <pc:docMk/>
            <pc:sldMk cId="0" sldId="269"/>
            <ac:spMk id="41" creationId="{B151EF05-7D89-BD8E-59B6-E091402A8612}"/>
          </ac:spMkLst>
        </pc:spChg>
        <pc:grpChg chg="mod">
          <ac:chgData name="帛彤 施" userId="902e04cea3691523" providerId="LiveId" clId="{DF8ABB2C-93EA-4F83-9886-D16B05F0DBEC}" dt="2025-05-24T10:45:56.633" v="2538" actId="14100"/>
          <ac:grpSpMkLst>
            <pc:docMk/>
            <pc:sldMk cId="0" sldId="269"/>
            <ac:grpSpMk id="9" creationId="{00000000-0000-0000-0000-000000000000}"/>
          </ac:grpSpMkLst>
        </pc:grpChg>
      </pc:sldChg>
      <pc:sldChg chg="addSp modSp mod modNotesTx">
        <pc:chgData name="帛彤 施" userId="902e04cea3691523" providerId="LiveId" clId="{DF8ABB2C-93EA-4F83-9886-D16B05F0DBEC}" dt="2025-05-24T10:49:37.166" v="2584"/>
        <pc:sldMkLst>
          <pc:docMk/>
          <pc:sldMk cId="0" sldId="270"/>
        </pc:sldMkLst>
        <pc:spChg chg="mod">
          <ac:chgData name="帛彤 施" userId="902e04cea3691523" providerId="LiveId" clId="{DF8ABB2C-93EA-4F83-9886-D16B05F0DBEC}" dt="2025-05-24T10:48:26.635" v="2560"/>
          <ac:spMkLst>
            <pc:docMk/>
            <pc:sldMk cId="0" sldId="270"/>
            <ac:spMk id="12" creationId="{D763EACB-B77F-1641-CDC8-390AA3CA54B4}"/>
          </ac:spMkLst>
        </pc:spChg>
        <pc:spChg chg="mod">
          <ac:chgData name="帛彤 施" userId="902e04cea3691523" providerId="LiveId" clId="{DF8ABB2C-93EA-4F83-9886-D16B05F0DBEC}" dt="2025-05-24T10:48:26.635" v="2560"/>
          <ac:spMkLst>
            <pc:docMk/>
            <pc:sldMk cId="0" sldId="270"/>
            <ac:spMk id="14" creationId="{882EB805-529B-CDA4-7CCE-4BB723745D0F}"/>
          </ac:spMkLst>
        </pc:spChg>
        <pc:spChg chg="mod">
          <ac:chgData name="帛彤 施" userId="902e04cea3691523" providerId="LiveId" clId="{DF8ABB2C-93EA-4F83-9886-D16B05F0DBEC}" dt="2025-05-24T10:48:26.635" v="2560"/>
          <ac:spMkLst>
            <pc:docMk/>
            <pc:sldMk cId="0" sldId="270"/>
            <ac:spMk id="17" creationId="{C0C2188C-F986-DD09-52AE-C20B9F7B4A49}"/>
          </ac:spMkLst>
        </pc:spChg>
        <pc:spChg chg="mod">
          <ac:chgData name="帛彤 施" userId="902e04cea3691523" providerId="LiveId" clId="{DF8ABB2C-93EA-4F83-9886-D16B05F0DBEC}" dt="2025-05-24T10:48:26.635" v="2560"/>
          <ac:spMkLst>
            <pc:docMk/>
            <pc:sldMk cId="0" sldId="270"/>
            <ac:spMk id="18" creationId="{C36568A0-055C-EF31-52A9-479BC2328A94}"/>
          </ac:spMkLst>
        </pc:spChg>
        <pc:spChg chg="mod">
          <ac:chgData name="帛彤 施" userId="902e04cea3691523" providerId="LiveId" clId="{DF8ABB2C-93EA-4F83-9886-D16B05F0DBEC}" dt="2025-05-24T10:48:26.635" v="2560"/>
          <ac:spMkLst>
            <pc:docMk/>
            <pc:sldMk cId="0" sldId="270"/>
            <ac:spMk id="22" creationId="{813CCB4B-3888-37BE-3B50-EF3084471CD5}"/>
          </ac:spMkLst>
        </pc:spChg>
        <pc:spChg chg="mod">
          <ac:chgData name="帛彤 施" userId="902e04cea3691523" providerId="LiveId" clId="{DF8ABB2C-93EA-4F83-9886-D16B05F0DBEC}" dt="2025-05-24T10:48:26.635" v="2560"/>
          <ac:spMkLst>
            <pc:docMk/>
            <pc:sldMk cId="0" sldId="270"/>
            <ac:spMk id="27" creationId="{36600F69-747B-6A22-C076-4402552D7A0A}"/>
          </ac:spMkLst>
        </pc:spChg>
        <pc:spChg chg="mod">
          <ac:chgData name="帛彤 施" userId="902e04cea3691523" providerId="LiveId" clId="{DF8ABB2C-93EA-4F83-9886-D16B05F0DBEC}" dt="2025-05-24T10:48:26.635" v="2560"/>
          <ac:spMkLst>
            <pc:docMk/>
            <pc:sldMk cId="0" sldId="270"/>
            <ac:spMk id="33" creationId="{2A7A5019-F6A2-BE5E-03DB-40C3475FF499}"/>
          </ac:spMkLst>
        </pc:spChg>
        <pc:spChg chg="mod">
          <ac:chgData name="帛彤 施" userId="902e04cea3691523" providerId="LiveId" clId="{DF8ABB2C-93EA-4F83-9886-D16B05F0DBEC}" dt="2025-05-24T10:48:26.635" v="2560"/>
          <ac:spMkLst>
            <pc:docMk/>
            <pc:sldMk cId="0" sldId="270"/>
            <ac:spMk id="34" creationId="{C3F91A36-04F5-55DF-7B83-AE7A0CD27415}"/>
          </ac:spMkLst>
        </pc:spChg>
        <pc:spChg chg="mod">
          <ac:chgData name="帛彤 施" userId="902e04cea3691523" providerId="LiveId" clId="{DF8ABB2C-93EA-4F83-9886-D16B05F0DBEC}" dt="2025-05-24T10:48:39.594" v="2569" actId="6549"/>
          <ac:spMkLst>
            <pc:docMk/>
            <pc:sldMk cId="0" sldId="270"/>
            <ac:spMk id="35" creationId="{C1D33522-8662-87FC-46B8-C5674345C05C}"/>
          </ac:spMkLst>
        </pc:spChg>
        <pc:spChg chg="add mod">
          <ac:chgData name="帛彤 施" userId="902e04cea3691523" providerId="LiveId" clId="{DF8ABB2C-93EA-4F83-9886-D16B05F0DBEC}" dt="2025-05-24T10:48:47.777" v="2570"/>
          <ac:spMkLst>
            <pc:docMk/>
            <pc:sldMk cId="0" sldId="270"/>
            <ac:spMk id="36" creationId="{E1F3FC4F-C5F2-6F68-D064-C08D1FF49D73}"/>
          </ac:spMkLst>
        </pc:spChg>
        <pc:spChg chg="mod">
          <ac:chgData name="帛彤 施" userId="902e04cea3691523" providerId="LiveId" clId="{DF8ABB2C-93EA-4F83-9886-D16B05F0DBEC}" dt="2025-05-24T10:48:56.929" v="2571"/>
          <ac:spMkLst>
            <pc:docMk/>
            <pc:sldMk cId="0" sldId="270"/>
            <ac:spMk id="37" creationId="{D471EC02-D7F2-E90E-E271-62E3C8987B98}"/>
          </ac:spMkLst>
        </pc:spChg>
        <pc:spChg chg="mod">
          <ac:chgData name="帛彤 施" userId="902e04cea3691523" providerId="LiveId" clId="{DF8ABB2C-93EA-4F83-9886-D16B05F0DBEC}" dt="2025-05-24T10:49:26.777" v="2583"/>
          <ac:spMkLst>
            <pc:docMk/>
            <pc:sldMk cId="0" sldId="270"/>
            <ac:spMk id="38" creationId="{7CFADB54-BB69-329A-0B44-52C7D0B4FD51}"/>
          </ac:spMkLst>
        </pc:spChg>
        <pc:spChg chg="add mod">
          <ac:chgData name="帛彤 施" userId="902e04cea3691523" providerId="LiveId" clId="{DF8ABB2C-93EA-4F83-9886-D16B05F0DBEC}" dt="2025-05-24T10:49:37.166" v="2584"/>
          <ac:spMkLst>
            <pc:docMk/>
            <pc:sldMk cId="0" sldId="270"/>
            <ac:spMk id="39" creationId="{81516A1D-5B87-B3C5-3E2C-E7DBC6204B68}"/>
          </ac:spMkLst>
        </pc:spChg>
      </pc:sldChg>
      <pc:sldChg chg="modSp">
        <pc:chgData name="帛彤 施" userId="902e04cea3691523" providerId="LiveId" clId="{DF8ABB2C-93EA-4F83-9886-D16B05F0DBEC}" dt="2025-05-23T14:51:39.584" v="462" actId="2710"/>
        <pc:sldMkLst>
          <pc:docMk/>
          <pc:sldMk cId="3571169535" sldId="297"/>
        </pc:sldMkLst>
        <pc:spChg chg="mod">
          <ac:chgData name="帛彤 施" userId="902e04cea3691523" providerId="LiveId" clId="{DF8ABB2C-93EA-4F83-9886-D16B05F0DBEC}" dt="2025-05-23T14:51:39.584" v="462" actId="2710"/>
          <ac:spMkLst>
            <pc:docMk/>
            <pc:sldMk cId="3571169535" sldId="297"/>
            <ac:spMk id="14" creationId="{214D91EE-5FB4-7295-74A7-DCDF1272B55B}"/>
          </ac:spMkLst>
        </pc:spChg>
      </pc:sldChg>
      <pc:sldChg chg="modSp modNotesTx">
        <pc:chgData name="帛彤 施" userId="902e04cea3691523" providerId="LiveId" clId="{DF8ABB2C-93EA-4F83-9886-D16B05F0DBEC}" dt="2025-05-24T08:07:47.188" v="1877" actId="20577"/>
        <pc:sldMkLst>
          <pc:docMk/>
          <pc:sldMk cId="345303984" sldId="298"/>
        </pc:sldMkLst>
        <pc:spChg chg="mod">
          <ac:chgData name="帛彤 施" userId="902e04cea3691523" providerId="LiveId" clId="{DF8ABB2C-93EA-4F83-9886-D16B05F0DBEC}" dt="2025-05-23T14:50:46.187" v="454" actId="2710"/>
          <ac:spMkLst>
            <pc:docMk/>
            <pc:sldMk cId="345303984" sldId="298"/>
            <ac:spMk id="13" creationId="{3FA08E89-2054-78BE-4F8C-C0040F964C17}"/>
          </ac:spMkLst>
        </pc:spChg>
      </pc:sldChg>
      <pc:sldChg chg="addSp modSp mod addAnim delAnim modAnim modNotesTx">
        <pc:chgData name="帛彤 施" userId="902e04cea3691523" providerId="LiveId" clId="{DF8ABB2C-93EA-4F83-9886-D16B05F0DBEC}" dt="2025-05-23T14:49:58.386" v="447" actId="2710"/>
        <pc:sldMkLst>
          <pc:docMk/>
          <pc:sldMk cId="4179780008" sldId="299"/>
        </pc:sldMkLst>
        <pc:spChg chg="add mod">
          <ac:chgData name="帛彤 施" userId="902e04cea3691523" providerId="LiveId" clId="{DF8ABB2C-93EA-4F83-9886-D16B05F0DBEC}" dt="2025-05-23T14:49:58.386" v="447" actId="2710"/>
          <ac:spMkLst>
            <pc:docMk/>
            <pc:sldMk cId="4179780008" sldId="299"/>
            <ac:spMk id="8" creationId="{DFF013A7-DA5A-9ED3-1C8E-97C7982EE71D}"/>
          </ac:spMkLst>
        </pc:spChg>
        <pc:graphicFrameChg chg="modGraphic">
          <ac:chgData name="帛彤 施" userId="902e04cea3691523" providerId="LiveId" clId="{DF8ABB2C-93EA-4F83-9886-D16B05F0DBEC}" dt="2025-05-23T14:05:18.604" v="111" actId="20577"/>
          <ac:graphicFrameMkLst>
            <pc:docMk/>
            <pc:sldMk cId="4179780008" sldId="299"/>
            <ac:graphicFrameMk id="11" creationId="{A80C8057-8A5D-BBD8-79A2-ACFFDC2766B2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1:09.613" v="2594" actId="2710"/>
        <pc:sldMkLst>
          <pc:docMk/>
          <pc:sldMk cId="3601801489" sldId="300"/>
        </pc:sldMkLst>
        <pc:spChg chg="add mod ord">
          <ac:chgData name="帛彤 施" userId="902e04cea3691523" providerId="LiveId" clId="{DF8ABB2C-93EA-4F83-9886-D16B05F0DBEC}" dt="2025-05-23T14:45:36.570" v="361" actId="167"/>
          <ac:spMkLst>
            <pc:docMk/>
            <pc:sldMk cId="3601801489" sldId="300"/>
            <ac:spMk id="11" creationId="{D27AB3AC-D3E3-6D2A-9F8A-A65BDA747870}"/>
          </ac:spMkLst>
        </pc:spChg>
        <pc:spChg chg="add mod ord">
          <ac:chgData name="帛彤 施" userId="902e04cea3691523" providerId="LiveId" clId="{DF8ABB2C-93EA-4F83-9886-D16B05F0DBEC}" dt="2025-05-24T10:51:09.613" v="2594" actId="2710"/>
          <ac:spMkLst>
            <pc:docMk/>
            <pc:sldMk cId="3601801489" sldId="300"/>
            <ac:spMk id="13" creationId="{54B974C0-D0AA-7CAB-6323-403CBB951D6F}"/>
          </ac:spMkLst>
        </pc:spChg>
        <pc:graphicFrameChg chg="add mod modGraphic">
          <ac:chgData name="帛彤 施" userId="902e04cea3691523" providerId="LiveId" clId="{DF8ABB2C-93EA-4F83-9886-D16B05F0DBEC}" dt="2025-05-23T14:07:57.530" v="140" actId="122"/>
          <ac:graphicFrameMkLst>
            <pc:docMk/>
            <pc:sldMk cId="3601801489" sldId="300"/>
            <ac:graphicFrameMk id="8" creationId="{32048FDA-126E-73EE-88DC-D1F6D16B57D8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08:08:19.239" v="1880" actId="20577"/>
        <pc:sldMkLst>
          <pc:docMk/>
          <pc:sldMk cId="270745143" sldId="301"/>
        </pc:sldMkLst>
        <pc:spChg chg="add mod ord">
          <ac:chgData name="帛彤 施" userId="902e04cea3691523" providerId="LiveId" clId="{DF8ABB2C-93EA-4F83-9886-D16B05F0DBEC}" dt="2025-05-23T15:04:07.892" v="671" actId="167"/>
          <ac:spMkLst>
            <pc:docMk/>
            <pc:sldMk cId="270745143" sldId="301"/>
            <ac:spMk id="13" creationId="{FACD1597-B91B-7EE2-4654-05D944CDF904}"/>
          </ac:spMkLst>
        </pc:spChg>
        <pc:spChg chg="add mod ord">
          <ac:chgData name="帛彤 施" userId="902e04cea3691523" providerId="LiveId" clId="{DF8ABB2C-93EA-4F83-9886-D16B05F0DBEC}" dt="2025-05-23T15:04:54.726" v="678" actId="113"/>
          <ac:spMkLst>
            <pc:docMk/>
            <pc:sldMk cId="270745143" sldId="301"/>
            <ac:spMk id="14" creationId="{2FC82AFC-5BDF-0C90-11A6-D16213F7100B}"/>
          </ac:spMkLst>
        </pc:spChg>
        <pc:graphicFrameChg chg="mod">
          <ac:chgData name="帛彤 施" userId="902e04cea3691523" providerId="LiveId" clId="{DF8ABB2C-93EA-4F83-9886-D16B05F0DBEC}" dt="2025-05-23T15:02:02.228" v="661"/>
          <ac:graphicFrameMkLst>
            <pc:docMk/>
            <pc:sldMk cId="270745143" sldId="301"/>
            <ac:graphicFrameMk id="3" creationId="{87AAC604-CA75-A60A-3CD7-EED19DEBE940}"/>
          </ac:graphicFrameMkLst>
        </pc:graphicFrameChg>
        <pc:graphicFrameChg chg="mod modGraphic">
          <ac:chgData name="帛彤 施" userId="902e04cea3691523" providerId="LiveId" clId="{DF8ABB2C-93EA-4F83-9886-D16B05F0DBEC}" dt="2025-05-23T14:35:24.826" v="316"/>
          <ac:graphicFrameMkLst>
            <pc:docMk/>
            <pc:sldMk cId="270745143" sldId="301"/>
            <ac:graphicFrameMk id="8" creationId="{06F2FA65-1984-3116-1E03-50831FFB7E6C}"/>
          </ac:graphicFrameMkLst>
        </pc:graphicFrameChg>
        <pc:graphicFrameChg chg="add mod modGraphic">
          <ac:chgData name="帛彤 施" userId="902e04cea3691523" providerId="LiveId" clId="{DF8ABB2C-93EA-4F83-9886-D16B05F0DBEC}" dt="2025-05-23T14:24:50.655" v="303" actId="122"/>
          <ac:graphicFrameMkLst>
            <pc:docMk/>
            <pc:sldMk cId="270745143" sldId="301"/>
            <ac:graphicFrameMk id="11" creationId="{24D8321A-A370-BA77-023F-4D1B3F106EF8}"/>
          </ac:graphicFrameMkLst>
        </pc:graphicFrameChg>
      </pc:sldChg>
      <pc:sldChg chg="addSp delSp modSp mod addAnim delAnim modAnim modNotesTx">
        <pc:chgData name="帛彤 施" userId="902e04cea3691523" providerId="LiveId" clId="{DF8ABB2C-93EA-4F83-9886-D16B05F0DBEC}" dt="2025-05-24T07:28:14.146" v="1209" actId="20577"/>
        <pc:sldMkLst>
          <pc:docMk/>
          <pc:sldMk cId="392791896" sldId="302"/>
        </pc:sldMkLst>
        <pc:graphicFrameChg chg="del ord">
          <ac:chgData name="帛彤 施" userId="902e04cea3691523" providerId="LiveId" clId="{DF8ABB2C-93EA-4F83-9886-D16B05F0DBEC}" dt="2025-05-24T07:11:57.691" v="896" actId="478"/>
          <ac:graphicFrameMkLst>
            <pc:docMk/>
            <pc:sldMk cId="392791896" sldId="302"/>
            <ac:graphicFrameMk id="3" creationId="{ADE702E1-AC80-2C1A-47A5-1867779D3FBE}"/>
          </ac:graphicFrameMkLst>
        </pc:graphicFrameChg>
        <pc:graphicFrameChg chg="add mod modGraphic">
          <ac:chgData name="帛彤 施" userId="902e04cea3691523" providerId="LiveId" clId="{DF8ABB2C-93EA-4F83-9886-D16B05F0DBEC}" dt="2025-05-24T07:11:33.921" v="892"/>
          <ac:graphicFrameMkLst>
            <pc:docMk/>
            <pc:sldMk cId="392791896" sldId="302"/>
            <ac:graphicFrameMk id="8" creationId="{5C460141-7F2C-D029-04BB-8AF17588A4CE}"/>
          </ac:graphicFrameMkLst>
        </pc:graphicFrameChg>
        <pc:graphicFrameChg chg="mod modGraphic">
          <ac:chgData name="帛彤 施" userId="902e04cea3691523" providerId="LiveId" clId="{DF8ABB2C-93EA-4F83-9886-D16B05F0DBEC}" dt="2025-05-24T07:11:45.511" v="895" actId="13219"/>
          <ac:graphicFrameMkLst>
            <pc:docMk/>
            <pc:sldMk cId="392791896" sldId="302"/>
            <ac:graphicFrameMk id="10" creationId="{99AB64AD-9D9A-83C4-747D-0B74BD0CB977}"/>
          </ac:graphicFrameMkLst>
        </pc:graphicFrameChg>
        <pc:graphicFrameChg chg="mod ord">
          <ac:chgData name="帛彤 施" userId="902e04cea3691523" providerId="LiveId" clId="{DF8ABB2C-93EA-4F83-9886-D16B05F0DBEC}" dt="2025-05-24T07:14:06.834" v="919"/>
          <ac:graphicFrameMkLst>
            <pc:docMk/>
            <pc:sldMk cId="392791896" sldId="302"/>
            <ac:graphicFrameMk id="11" creationId="{092EEE70-A302-DA87-900B-79A4CCF2A1AE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08:48:03.316" v="2330"/>
        <pc:sldMkLst>
          <pc:docMk/>
          <pc:sldMk cId="1875212277" sldId="304"/>
        </pc:sldMkLst>
        <pc:spChg chg="add mod">
          <ac:chgData name="帛彤 施" userId="902e04cea3691523" providerId="LiveId" clId="{DF8ABB2C-93EA-4F83-9886-D16B05F0DBEC}" dt="2025-05-24T08:46:33.537" v="2306" actId="108"/>
          <ac:spMkLst>
            <pc:docMk/>
            <pc:sldMk cId="1875212277" sldId="304"/>
            <ac:spMk id="8" creationId="{EA8FFC01-884E-99A7-95F9-F2CE50B16B0C}"/>
          </ac:spMkLst>
        </pc:spChg>
        <pc:spChg chg="add mod">
          <ac:chgData name="帛彤 施" userId="902e04cea3691523" providerId="LiveId" clId="{DF8ABB2C-93EA-4F83-9886-D16B05F0DBEC}" dt="2025-05-24T08:47:05.774" v="2314" actId="20577"/>
          <ac:spMkLst>
            <pc:docMk/>
            <pc:sldMk cId="1875212277" sldId="304"/>
            <ac:spMk id="11" creationId="{CC21210B-9E6D-6C31-3C71-F260CD00B5CD}"/>
          </ac:spMkLst>
        </pc:spChg>
        <pc:spChg chg="add mod">
          <ac:chgData name="帛彤 施" userId="902e04cea3691523" providerId="LiveId" clId="{DF8ABB2C-93EA-4F83-9886-D16B05F0DBEC}" dt="2025-05-24T08:47:37.949" v="2326" actId="1038"/>
          <ac:spMkLst>
            <pc:docMk/>
            <pc:sldMk cId="1875212277" sldId="304"/>
            <ac:spMk id="13" creationId="{4078A6BB-D2E2-7030-27FF-E841F8201A5B}"/>
          </ac:spMkLst>
        </pc:spChg>
        <pc:spChg chg="add mod">
          <ac:chgData name="帛彤 施" userId="902e04cea3691523" providerId="LiveId" clId="{DF8ABB2C-93EA-4F83-9886-D16B05F0DBEC}" dt="2025-05-24T08:47:37.949" v="2326" actId="1038"/>
          <ac:spMkLst>
            <pc:docMk/>
            <pc:sldMk cId="1875212277" sldId="304"/>
            <ac:spMk id="14" creationId="{998794F4-3D11-21F4-337A-028F72D87158}"/>
          </ac:spMkLst>
        </pc:spChg>
        <pc:graphicFrameChg chg="add mod modGraphic">
          <ac:chgData name="帛彤 施" userId="902e04cea3691523" providerId="LiveId" clId="{DF8ABB2C-93EA-4F83-9886-D16B05F0DBEC}" dt="2025-05-24T07:30:49.324" v="1246" actId="122"/>
          <ac:graphicFrameMkLst>
            <pc:docMk/>
            <pc:sldMk cId="1875212277" sldId="304"/>
            <ac:graphicFrameMk id="3" creationId="{A3E50C81-D80A-F09F-395C-EDE6DE383D67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6:10.853" v="2634" actId="207"/>
        <pc:sldMkLst>
          <pc:docMk/>
          <pc:sldMk cId="3028246630" sldId="305"/>
        </pc:sldMkLst>
        <pc:spChg chg="add mod">
          <ac:chgData name="帛彤 施" userId="902e04cea3691523" providerId="LiveId" clId="{DF8ABB2C-93EA-4F83-9886-D16B05F0DBEC}" dt="2025-05-24T10:56:10.853" v="2634" actId="207"/>
          <ac:spMkLst>
            <pc:docMk/>
            <pc:sldMk cId="3028246630" sldId="305"/>
            <ac:spMk id="13" creationId="{C826220A-E068-249B-077B-5365E61FB354}"/>
          </ac:spMkLst>
        </pc:spChg>
        <pc:graphicFrameChg chg="ord">
          <ac:chgData name="帛彤 施" userId="902e04cea3691523" providerId="LiveId" clId="{DF8ABB2C-93EA-4F83-9886-D16B05F0DBEC}" dt="2025-05-24T07:42:11.954" v="1417" actId="166"/>
          <ac:graphicFrameMkLst>
            <pc:docMk/>
            <pc:sldMk cId="3028246630" sldId="305"/>
            <ac:graphicFrameMk id="8" creationId="{3688D0C3-9E5E-9B28-12F2-0AC875F831C1}"/>
          </ac:graphicFrameMkLst>
        </pc:graphicFrameChg>
        <pc:graphicFrameChg chg="add mod modGraphic">
          <ac:chgData name="帛彤 施" userId="902e04cea3691523" providerId="LiveId" clId="{DF8ABB2C-93EA-4F83-9886-D16B05F0DBEC}" dt="2025-05-24T07:42:04.395" v="1416" actId="14734"/>
          <ac:graphicFrameMkLst>
            <pc:docMk/>
            <pc:sldMk cId="3028246630" sldId="305"/>
            <ac:graphicFrameMk id="11" creationId="{D2BE3B2F-B7DB-E7EC-4E85-0EB75F8F73E9}"/>
          </ac:graphicFrameMkLst>
        </pc:graphicFrameChg>
      </pc:sldChg>
      <pc:sldChg chg="modSp">
        <pc:chgData name="帛彤 施" userId="902e04cea3691523" providerId="LiveId" clId="{DF8ABB2C-93EA-4F83-9886-D16B05F0DBEC}" dt="2025-05-23T14:51:16.383" v="458" actId="2710"/>
        <pc:sldMkLst>
          <pc:docMk/>
          <pc:sldMk cId="3099182224" sldId="307"/>
        </pc:sldMkLst>
        <pc:spChg chg="mod">
          <ac:chgData name="帛彤 施" userId="902e04cea3691523" providerId="LiveId" clId="{DF8ABB2C-93EA-4F83-9886-D16B05F0DBEC}" dt="2025-05-23T14:51:16.383" v="458" actId="2710"/>
          <ac:spMkLst>
            <pc:docMk/>
            <pc:sldMk cId="3099182224" sldId="307"/>
            <ac:spMk id="8" creationId="{1B618117-5C98-B5F2-7F29-9285DF5745A9}"/>
          </ac:spMkLst>
        </pc:spChg>
      </pc:sldChg>
      <pc:sldChg chg="modSp mod modNotesTx">
        <pc:chgData name="帛彤 施" userId="902e04cea3691523" providerId="LiveId" clId="{DF8ABB2C-93EA-4F83-9886-D16B05F0DBEC}" dt="2025-05-24T08:07:32.717" v="1875" actId="20577"/>
        <pc:sldMkLst>
          <pc:docMk/>
          <pc:sldMk cId="1869835382" sldId="308"/>
        </pc:sldMkLst>
        <pc:spChg chg="mod">
          <ac:chgData name="帛彤 施" userId="902e04cea3691523" providerId="LiveId" clId="{DF8ABB2C-93EA-4F83-9886-D16B05F0DBEC}" dt="2025-05-23T14:51:07.420" v="456" actId="2710"/>
          <ac:spMkLst>
            <pc:docMk/>
            <pc:sldMk cId="1869835382" sldId="308"/>
            <ac:spMk id="16" creationId="{653628EB-3387-3291-67B8-D3BD0EDBC89E}"/>
          </ac:spMkLst>
        </pc:spChg>
        <pc:graphicFrameChg chg="mod">
          <ac:chgData name="帛彤 施" userId="902e04cea3691523" providerId="LiveId" clId="{DF8ABB2C-93EA-4F83-9886-D16B05F0DBEC}" dt="2025-05-24T06:16:05.272" v="776" actId="1076"/>
          <ac:graphicFrameMkLst>
            <pc:docMk/>
            <pc:sldMk cId="1869835382" sldId="308"/>
            <ac:graphicFrameMk id="3" creationId="{53195959-94FE-52FB-E4AE-AC24D9E62D09}"/>
          </ac:graphicFrameMkLst>
        </pc:graphicFrameChg>
        <pc:graphicFrameChg chg="modGraphic">
          <ac:chgData name="帛彤 施" userId="902e04cea3691523" providerId="LiveId" clId="{DF8ABB2C-93EA-4F83-9886-D16B05F0DBEC}" dt="2025-05-24T06:13:46.346" v="772" actId="20577"/>
          <ac:graphicFrameMkLst>
            <pc:docMk/>
            <pc:sldMk cId="1869835382" sldId="308"/>
            <ac:graphicFrameMk id="8" creationId="{03EE8895-318D-735A-46B0-553FD95E4889}"/>
          </ac:graphicFrameMkLst>
        </pc:graphicFrameChg>
        <pc:graphicFrameChg chg="ord">
          <ac:chgData name="帛彤 施" userId="902e04cea3691523" providerId="LiveId" clId="{DF8ABB2C-93EA-4F83-9886-D16B05F0DBEC}" dt="2025-05-24T06:14:36.456" v="774" actId="166"/>
          <ac:graphicFrameMkLst>
            <pc:docMk/>
            <pc:sldMk cId="1869835382" sldId="308"/>
            <ac:graphicFrameMk id="10" creationId="{60647115-459A-17CD-B847-1F5218A96292}"/>
          </ac:graphicFrameMkLst>
        </pc:graphicFrameChg>
      </pc:sldChg>
      <pc:sldChg chg="modSp modNotesTx">
        <pc:chgData name="帛彤 施" userId="902e04cea3691523" providerId="LiveId" clId="{DF8ABB2C-93EA-4F83-9886-D16B05F0DBEC}" dt="2025-05-24T08:07:43.314" v="1876" actId="20577"/>
        <pc:sldMkLst>
          <pc:docMk/>
          <pc:sldMk cId="365784776" sldId="311"/>
        </pc:sldMkLst>
        <pc:spChg chg="mod">
          <ac:chgData name="帛彤 施" userId="902e04cea3691523" providerId="LiveId" clId="{DF8ABB2C-93EA-4F83-9886-D16B05F0DBEC}" dt="2025-05-23T14:50:51.965" v="455" actId="2710"/>
          <ac:spMkLst>
            <pc:docMk/>
            <pc:sldMk cId="365784776" sldId="311"/>
            <ac:spMk id="13" creationId="{15F13F77-2D89-F94A-7D12-EDDE70A1565A}"/>
          </ac:spMkLst>
        </pc:spChg>
      </pc:sldChg>
      <pc:sldChg chg="modSp">
        <pc:chgData name="帛彤 施" userId="902e04cea3691523" providerId="LiveId" clId="{DF8ABB2C-93EA-4F83-9886-D16B05F0DBEC}" dt="2025-05-23T14:50:27.534" v="450" actId="2710"/>
        <pc:sldMkLst>
          <pc:docMk/>
          <pc:sldMk cId="3651245985" sldId="312"/>
        </pc:sldMkLst>
        <pc:spChg chg="mod">
          <ac:chgData name="帛彤 施" userId="902e04cea3691523" providerId="LiveId" clId="{DF8ABB2C-93EA-4F83-9886-D16B05F0DBEC}" dt="2025-05-23T14:50:27.534" v="450" actId="2710"/>
          <ac:spMkLst>
            <pc:docMk/>
            <pc:sldMk cId="3651245985" sldId="312"/>
            <ac:spMk id="8" creationId="{759682F0-3F59-0A42-B82F-5398EBB18DAB}"/>
          </ac:spMkLst>
        </pc:spChg>
      </pc:sldChg>
      <pc:sldChg chg="addSp modSp mod modAnim modNotesTx">
        <pc:chgData name="帛彤 施" userId="902e04cea3691523" providerId="LiveId" clId="{DF8ABB2C-93EA-4F83-9886-D16B05F0DBEC}" dt="2025-05-24T08:09:05.034" v="1887" actId="20577"/>
        <pc:sldMkLst>
          <pc:docMk/>
          <pc:sldMk cId="1799744862" sldId="313"/>
        </pc:sldMkLst>
        <pc:spChg chg="add mod">
          <ac:chgData name="帛彤 施" userId="902e04cea3691523" providerId="LiveId" clId="{DF8ABB2C-93EA-4F83-9886-D16B05F0DBEC}" dt="2025-05-24T08:09:05.034" v="1887" actId="20577"/>
          <ac:spMkLst>
            <pc:docMk/>
            <pc:sldMk cId="1799744862" sldId="313"/>
            <ac:spMk id="13" creationId="{BB3AFEE1-6A80-B447-ED14-73FC3C646CE5}"/>
          </ac:spMkLst>
        </pc:spChg>
        <pc:graphicFrameChg chg="ord">
          <ac:chgData name="帛彤 施" userId="902e04cea3691523" providerId="LiveId" clId="{DF8ABB2C-93EA-4F83-9886-D16B05F0DBEC}" dt="2025-05-24T07:16:39.248" v="946" actId="166"/>
          <ac:graphicFrameMkLst>
            <pc:docMk/>
            <pc:sldMk cId="1799744862" sldId="313"/>
            <ac:graphicFrameMk id="8" creationId="{F19D9E32-E992-475C-BCD9-E092F5C14B55}"/>
          </ac:graphicFrameMkLst>
        </pc:graphicFrameChg>
        <pc:graphicFrameChg chg="add mod modGraphic">
          <ac:chgData name="帛彤 施" userId="902e04cea3691523" providerId="LiveId" clId="{DF8ABB2C-93EA-4F83-9886-D16B05F0DBEC}" dt="2025-05-24T07:16:26.330" v="945" actId="122"/>
          <ac:graphicFrameMkLst>
            <pc:docMk/>
            <pc:sldMk cId="1799744862" sldId="313"/>
            <ac:graphicFrameMk id="11" creationId="{70ED90BA-49A8-E530-6124-C69CE9CD4FD1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1:24.650" v="2596" actId="2710"/>
        <pc:sldMkLst>
          <pc:docMk/>
          <pc:sldMk cId="721903770" sldId="314"/>
        </pc:sldMkLst>
        <pc:spChg chg="add mod">
          <ac:chgData name="帛彤 施" userId="902e04cea3691523" providerId="LiveId" clId="{DF8ABB2C-93EA-4F83-9886-D16B05F0DBEC}" dt="2025-05-24T10:51:24.650" v="2596" actId="2710"/>
          <ac:spMkLst>
            <pc:docMk/>
            <pc:sldMk cId="721903770" sldId="314"/>
            <ac:spMk id="11" creationId="{920358D6-3DD6-FA24-EE9D-E071BF142CA8}"/>
          </ac:spMkLst>
        </pc:spChg>
        <pc:graphicFrameChg chg="ord">
          <ac:chgData name="帛彤 施" userId="902e04cea3691523" providerId="LiveId" clId="{DF8ABB2C-93EA-4F83-9886-D16B05F0DBEC}" dt="2025-05-24T07:18:42.265" v="985" actId="166"/>
          <ac:graphicFrameMkLst>
            <pc:docMk/>
            <pc:sldMk cId="721903770" sldId="314"/>
            <ac:graphicFrameMk id="3" creationId="{61B38F6D-44CE-8E0D-275F-9A2A436ED91A}"/>
          </ac:graphicFrameMkLst>
        </pc:graphicFrameChg>
        <pc:graphicFrameChg chg="add mod modGraphic">
          <ac:chgData name="帛彤 施" userId="902e04cea3691523" providerId="LiveId" clId="{DF8ABB2C-93EA-4F83-9886-D16B05F0DBEC}" dt="2025-05-24T07:18:22.144" v="984" actId="207"/>
          <ac:graphicFrameMkLst>
            <pc:docMk/>
            <pc:sldMk cId="721903770" sldId="314"/>
            <ac:graphicFrameMk id="8" creationId="{8F4B2D4E-225D-772E-B190-DFF75372D99E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1:28.954" v="2597" actId="2710"/>
        <pc:sldMkLst>
          <pc:docMk/>
          <pc:sldMk cId="2170675199" sldId="315"/>
        </pc:sldMkLst>
        <pc:spChg chg="add mod">
          <ac:chgData name="帛彤 施" userId="902e04cea3691523" providerId="LiveId" clId="{DF8ABB2C-93EA-4F83-9886-D16B05F0DBEC}" dt="2025-05-24T10:51:28.954" v="2597" actId="2710"/>
          <ac:spMkLst>
            <pc:docMk/>
            <pc:sldMk cId="2170675199" sldId="315"/>
            <ac:spMk id="13" creationId="{B985D461-5F6F-C9AD-CB7E-E68088829F34}"/>
          </ac:spMkLst>
        </pc:spChg>
        <pc:graphicFrameChg chg="ord">
          <ac:chgData name="帛彤 施" userId="902e04cea3691523" providerId="LiveId" clId="{DF8ABB2C-93EA-4F83-9886-D16B05F0DBEC}" dt="2025-05-24T07:20:16.760" v="1013" actId="166"/>
          <ac:graphicFrameMkLst>
            <pc:docMk/>
            <pc:sldMk cId="2170675199" sldId="315"/>
            <ac:graphicFrameMk id="8" creationId="{0B8D50C3-4A13-8D45-ED03-3575261EBEE2}"/>
          </ac:graphicFrameMkLst>
        </pc:graphicFrameChg>
        <pc:graphicFrameChg chg="add mod modGraphic">
          <ac:chgData name="帛彤 施" userId="902e04cea3691523" providerId="LiveId" clId="{DF8ABB2C-93EA-4F83-9886-D16B05F0DBEC}" dt="2025-05-24T07:19:50.542" v="1012" actId="122"/>
          <ac:graphicFrameMkLst>
            <pc:docMk/>
            <pc:sldMk cId="2170675199" sldId="315"/>
            <ac:graphicFrameMk id="11" creationId="{C93FC35A-F2A2-569B-EB88-BBA5D61E0CFC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08:05:18.069" v="1855"/>
        <pc:sldMkLst>
          <pc:docMk/>
          <pc:sldMk cId="1946821082" sldId="316"/>
        </pc:sldMkLst>
        <pc:graphicFrameChg chg="add mod modGraphic">
          <ac:chgData name="帛彤 施" userId="902e04cea3691523" providerId="LiveId" clId="{DF8ABB2C-93EA-4F83-9886-D16B05F0DBEC}" dt="2025-05-24T07:22:22.036" v="1028" actId="2165"/>
          <ac:graphicFrameMkLst>
            <pc:docMk/>
            <pc:sldMk cId="1946821082" sldId="316"/>
            <ac:graphicFrameMk id="3" creationId="{C9E4C098-19A8-0034-B2B3-DFD67438E73A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0:53.376" v="2593" actId="2710"/>
        <pc:sldMkLst>
          <pc:docMk/>
          <pc:sldMk cId="1432760320" sldId="317"/>
        </pc:sldMkLst>
        <pc:spChg chg="add mod">
          <ac:chgData name="帛彤 施" userId="902e04cea3691523" providerId="LiveId" clId="{DF8ABB2C-93EA-4F83-9886-D16B05F0DBEC}" dt="2025-05-24T10:50:53.376" v="2593" actId="2710"/>
          <ac:spMkLst>
            <pc:docMk/>
            <pc:sldMk cId="1432760320" sldId="317"/>
            <ac:spMk id="13" creationId="{83E00A86-652F-D6A8-75B4-899D47780EEE}"/>
          </ac:spMkLst>
        </pc:spChg>
        <pc:graphicFrameChg chg="ord">
          <ac:chgData name="帛彤 施" userId="902e04cea3691523" providerId="LiveId" clId="{DF8ABB2C-93EA-4F83-9886-D16B05F0DBEC}" dt="2025-05-24T07:23:50.459" v="1041" actId="166"/>
          <ac:graphicFrameMkLst>
            <pc:docMk/>
            <pc:sldMk cId="1432760320" sldId="317"/>
            <ac:graphicFrameMk id="3" creationId="{EBCBAD98-103D-9B22-940B-4AFCEE1993D8}"/>
          </ac:graphicFrameMkLst>
        </pc:graphicFrameChg>
        <pc:graphicFrameChg chg="add mod modGraphic">
          <ac:chgData name="帛彤 施" userId="902e04cea3691523" providerId="LiveId" clId="{DF8ABB2C-93EA-4F83-9886-D16B05F0DBEC}" dt="2025-05-24T07:23:37.745" v="1040" actId="122"/>
          <ac:graphicFrameMkLst>
            <pc:docMk/>
            <pc:sldMk cId="1432760320" sldId="317"/>
            <ac:graphicFrameMk id="8" creationId="{33491464-6C50-4BE4-3B70-EE9E66C0EFBB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0:48.402" v="2592" actId="2710"/>
        <pc:sldMkLst>
          <pc:docMk/>
          <pc:sldMk cId="336663409" sldId="318"/>
        </pc:sldMkLst>
        <pc:spChg chg="add mod">
          <ac:chgData name="帛彤 施" userId="902e04cea3691523" providerId="LiveId" clId="{DF8ABB2C-93EA-4F83-9886-D16B05F0DBEC}" dt="2025-05-24T10:50:48.402" v="2592" actId="2710"/>
          <ac:spMkLst>
            <pc:docMk/>
            <pc:sldMk cId="336663409" sldId="318"/>
            <ac:spMk id="13" creationId="{4A41DE1A-17C5-A69C-251C-81C98C61FFFF}"/>
          </ac:spMkLst>
        </pc:spChg>
        <pc:graphicFrameChg chg="ord">
          <ac:chgData name="帛彤 施" userId="902e04cea3691523" providerId="LiveId" clId="{DF8ABB2C-93EA-4F83-9886-D16B05F0DBEC}" dt="2025-05-24T07:26:39.296" v="1057" actId="166"/>
          <ac:graphicFrameMkLst>
            <pc:docMk/>
            <pc:sldMk cId="336663409" sldId="318"/>
            <ac:graphicFrameMk id="8" creationId="{6E5443A7-EEC0-8F9F-6251-F6A563649A8D}"/>
          </ac:graphicFrameMkLst>
        </pc:graphicFrameChg>
        <pc:graphicFrameChg chg="mod">
          <ac:chgData name="帛彤 施" userId="902e04cea3691523" providerId="LiveId" clId="{DF8ABB2C-93EA-4F83-9886-D16B05F0DBEC}" dt="2025-05-24T07:25:45.517" v="1047"/>
          <ac:graphicFrameMkLst>
            <pc:docMk/>
            <pc:sldMk cId="336663409" sldId="318"/>
            <ac:graphicFrameMk id="10" creationId="{51F684B5-E74E-27FB-7E8B-333B8140F558}"/>
          </ac:graphicFrameMkLst>
        </pc:graphicFrameChg>
        <pc:graphicFrameChg chg="add mod modGraphic">
          <ac:chgData name="帛彤 施" userId="902e04cea3691523" providerId="LiveId" clId="{DF8ABB2C-93EA-4F83-9886-D16B05F0DBEC}" dt="2025-05-24T07:26:31.504" v="1056" actId="122"/>
          <ac:graphicFrameMkLst>
            <pc:docMk/>
            <pc:sldMk cId="336663409" sldId="318"/>
            <ac:graphicFrameMk id="11" creationId="{89448E10-8735-30C2-16F8-B0BAD5C16765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3:05.407" v="2617" actId="2710"/>
        <pc:sldMkLst>
          <pc:docMk/>
          <pc:sldMk cId="1491700638" sldId="319"/>
        </pc:sldMkLst>
        <pc:spChg chg="add mod">
          <ac:chgData name="帛彤 施" userId="902e04cea3691523" providerId="LiveId" clId="{DF8ABB2C-93EA-4F83-9886-D16B05F0DBEC}" dt="2025-05-24T10:53:05.407" v="2617" actId="2710"/>
          <ac:spMkLst>
            <pc:docMk/>
            <pc:sldMk cId="1491700638" sldId="319"/>
            <ac:spMk id="8" creationId="{FE5D5A93-2FC1-BAA6-122D-4ACDEF2ADDDF}"/>
          </ac:spMkLst>
        </pc:spChg>
        <pc:graphicFrameChg chg="add mod modGraphic">
          <ac:chgData name="帛彤 施" userId="902e04cea3691523" providerId="LiveId" clId="{DF8ABB2C-93EA-4F83-9886-D16B05F0DBEC}" dt="2025-05-24T07:32:36.552" v="1284" actId="207"/>
          <ac:graphicFrameMkLst>
            <pc:docMk/>
            <pc:sldMk cId="1491700638" sldId="319"/>
            <ac:graphicFrameMk id="3" creationId="{147E9F82-4C39-4A12-F659-B40858D4AE77}"/>
          </ac:graphicFrameMkLst>
        </pc:graphicFrameChg>
        <pc:graphicFrameChg chg="modGraphic">
          <ac:chgData name="帛彤 施" userId="902e04cea3691523" providerId="LiveId" clId="{DF8ABB2C-93EA-4F83-9886-D16B05F0DBEC}" dt="2025-05-24T10:52:09.133" v="2600" actId="207"/>
          <ac:graphicFrameMkLst>
            <pc:docMk/>
            <pc:sldMk cId="1491700638" sldId="319"/>
            <ac:graphicFrameMk id="10" creationId="{2B5EAC7F-7D1B-D944-6A97-D3F8A1654B8F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3:01.748" v="2616" actId="2710"/>
        <pc:sldMkLst>
          <pc:docMk/>
          <pc:sldMk cId="2258644224" sldId="320"/>
        </pc:sldMkLst>
        <pc:spChg chg="add mod">
          <ac:chgData name="帛彤 施" userId="902e04cea3691523" providerId="LiveId" clId="{DF8ABB2C-93EA-4F83-9886-D16B05F0DBEC}" dt="2025-05-24T10:53:01.748" v="2616" actId="2710"/>
          <ac:spMkLst>
            <pc:docMk/>
            <pc:sldMk cId="2258644224" sldId="320"/>
            <ac:spMk id="8" creationId="{A7D34625-482D-2409-7679-39EEAAF2557A}"/>
          </ac:spMkLst>
        </pc:spChg>
        <pc:graphicFrameChg chg="add mod modGraphic">
          <ac:chgData name="帛彤 施" userId="902e04cea3691523" providerId="LiveId" clId="{DF8ABB2C-93EA-4F83-9886-D16B05F0DBEC}" dt="2025-05-24T07:34:15.235" v="1293" actId="122"/>
          <ac:graphicFrameMkLst>
            <pc:docMk/>
            <pc:sldMk cId="2258644224" sldId="320"/>
            <ac:graphicFrameMk id="3" creationId="{141B5548-5E2E-B7D6-30EA-D209D1E70584}"/>
          </ac:graphicFrameMkLst>
        </pc:graphicFrameChg>
        <pc:graphicFrameChg chg="modGraphic">
          <ac:chgData name="帛彤 施" userId="902e04cea3691523" providerId="LiveId" clId="{DF8ABB2C-93EA-4F83-9886-D16B05F0DBEC}" dt="2025-05-24T07:34:57.243" v="1317" actId="20577"/>
          <ac:graphicFrameMkLst>
            <pc:docMk/>
            <pc:sldMk cId="2258644224" sldId="320"/>
            <ac:graphicFrameMk id="10" creationId="{81B5659D-8103-453F-657D-50034F1B2B71}"/>
          </ac:graphicFrameMkLst>
        </pc:graphicFrameChg>
      </pc:sldChg>
      <pc:sldChg chg="addSp modSp mod addAnim delAnim modAnim modNotesTx">
        <pc:chgData name="帛彤 施" userId="902e04cea3691523" providerId="LiveId" clId="{DF8ABB2C-93EA-4F83-9886-D16B05F0DBEC}" dt="2025-05-24T10:54:03.807" v="2624" actId="20577"/>
        <pc:sldMkLst>
          <pc:docMk/>
          <pc:sldMk cId="3875382133" sldId="321"/>
        </pc:sldMkLst>
        <pc:spChg chg="add mod">
          <ac:chgData name="帛彤 施" userId="902e04cea3691523" providerId="LiveId" clId="{DF8ABB2C-93EA-4F83-9886-D16B05F0DBEC}" dt="2025-05-24T10:54:03.807" v="2624" actId="20577"/>
          <ac:spMkLst>
            <pc:docMk/>
            <pc:sldMk cId="3875382133" sldId="321"/>
            <ac:spMk id="11" creationId="{6ABF3A2B-2F46-9A4B-74B7-9BF03BB0C4C5}"/>
          </ac:spMkLst>
        </pc:spChg>
        <pc:graphicFrameChg chg="add mod modGraphic">
          <ac:chgData name="帛彤 施" userId="902e04cea3691523" providerId="LiveId" clId="{DF8ABB2C-93EA-4F83-9886-D16B05F0DBEC}" dt="2025-05-24T07:41:43.674" v="1412" actId="20577"/>
          <ac:graphicFrameMkLst>
            <pc:docMk/>
            <pc:sldMk cId="3875382133" sldId="321"/>
            <ac:graphicFrameMk id="8" creationId="{70FE4FA2-F8A0-55BB-2B82-D67F4777FF5C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8:02.705" v="2668" actId="207"/>
        <pc:sldMkLst>
          <pc:docMk/>
          <pc:sldMk cId="2499392349" sldId="323"/>
        </pc:sldMkLst>
        <pc:spChg chg="add mod">
          <ac:chgData name="帛彤 施" userId="902e04cea3691523" providerId="LiveId" clId="{DF8ABB2C-93EA-4F83-9886-D16B05F0DBEC}" dt="2025-05-24T10:58:02.705" v="2668" actId="207"/>
          <ac:spMkLst>
            <pc:docMk/>
            <pc:sldMk cId="2499392349" sldId="323"/>
            <ac:spMk id="13" creationId="{3F9DD443-58F2-A9BB-682A-9FD345752581}"/>
          </ac:spMkLst>
        </pc:spChg>
        <pc:graphicFrameChg chg="ord">
          <ac:chgData name="帛彤 施" userId="902e04cea3691523" providerId="LiveId" clId="{DF8ABB2C-93EA-4F83-9886-D16B05F0DBEC}" dt="2025-05-24T07:43:23.908" v="1439" actId="166"/>
          <ac:graphicFrameMkLst>
            <pc:docMk/>
            <pc:sldMk cId="2499392349" sldId="323"/>
            <ac:graphicFrameMk id="8" creationId="{FF3EDFF1-2CB2-02E9-B86B-2220C6D0F49B}"/>
          </ac:graphicFrameMkLst>
        </pc:graphicFrameChg>
        <pc:graphicFrameChg chg="add mod modGraphic">
          <ac:chgData name="帛彤 施" userId="902e04cea3691523" providerId="LiveId" clId="{DF8ABB2C-93EA-4F83-9886-D16B05F0DBEC}" dt="2025-05-24T07:43:13.427" v="1436" actId="122"/>
          <ac:graphicFrameMkLst>
            <pc:docMk/>
            <pc:sldMk cId="2499392349" sldId="323"/>
            <ac:graphicFrameMk id="11" creationId="{B1B8D903-070E-11A8-080E-566497100064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0:58:55.765" v="2674" actId="20577"/>
        <pc:sldMkLst>
          <pc:docMk/>
          <pc:sldMk cId="2514782474" sldId="324"/>
        </pc:sldMkLst>
        <pc:spChg chg="add mod">
          <ac:chgData name="帛彤 施" userId="902e04cea3691523" providerId="LiveId" clId="{DF8ABB2C-93EA-4F83-9886-D16B05F0DBEC}" dt="2025-05-24T10:58:55.765" v="2674" actId="20577"/>
          <ac:spMkLst>
            <pc:docMk/>
            <pc:sldMk cId="2514782474" sldId="324"/>
            <ac:spMk id="13" creationId="{C9C0782B-440B-2757-DE3B-771E25BF2E0B}"/>
          </ac:spMkLst>
        </pc:spChg>
        <pc:graphicFrameChg chg="add mod modGraphic">
          <ac:chgData name="帛彤 施" userId="902e04cea3691523" providerId="LiveId" clId="{DF8ABB2C-93EA-4F83-9886-D16B05F0DBEC}" dt="2025-05-24T07:49:03.934" v="1548" actId="122"/>
          <ac:graphicFrameMkLst>
            <pc:docMk/>
            <pc:sldMk cId="2514782474" sldId="324"/>
            <ac:graphicFrameMk id="11" creationId="{BF2F5674-2C02-BE1C-EB53-068FBF8BF4FE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1:05:54.975" v="2768"/>
        <pc:sldMkLst>
          <pc:docMk/>
          <pc:sldMk cId="3410734911" sldId="325"/>
        </pc:sldMkLst>
        <pc:spChg chg="add mod ord">
          <ac:chgData name="帛彤 施" userId="902e04cea3691523" providerId="LiveId" clId="{DF8ABB2C-93EA-4F83-9886-D16B05F0DBEC}" dt="2025-05-24T11:01:38.898" v="2707" actId="167"/>
          <ac:spMkLst>
            <pc:docMk/>
            <pc:sldMk cId="3410734911" sldId="325"/>
            <ac:spMk id="11" creationId="{3F37A726-4329-3CD8-0882-2D49A4F07E98}"/>
          </ac:spMkLst>
        </pc:spChg>
        <pc:spChg chg="add mod ord">
          <ac:chgData name="帛彤 施" userId="902e04cea3691523" providerId="LiveId" clId="{DF8ABB2C-93EA-4F83-9886-D16B05F0DBEC}" dt="2025-05-24T11:01:30.824" v="2703" actId="167"/>
          <ac:spMkLst>
            <pc:docMk/>
            <pc:sldMk cId="3410734911" sldId="325"/>
            <ac:spMk id="13" creationId="{6052CC01-B0C2-28A9-E2E0-E929AEDB1538}"/>
          </ac:spMkLst>
        </pc:spChg>
        <pc:spChg chg="add mod">
          <ac:chgData name="帛彤 施" userId="902e04cea3691523" providerId="LiveId" clId="{DF8ABB2C-93EA-4F83-9886-D16B05F0DBEC}" dt="2025-05-24T11:05:50.849" v="2767" actId="1037"/>
          <ac:spMkLst>
            <pc:docMk/>
            <pc:sldMk cId="3410734911" sldId="325"/>
            <ac:spMk id="14" creationId="{CC0F6FC2-7318-0461-D316-D332A145B100}"/>
          </ac:spMkLst>
        </pc:spChg>
        <pc:graphicFrameChg chg="add mod modGraphic">
          <ac:chgData name="帛彤 施" userId="902e04cea3691523" providerId="LiveId" clId="{DF8ABB2C-93EA-4F83-9886-D16B05F0DBEC}" dt="2025-05-24T07:49:08.376" v="1550" actId="122"/>
          <ac:graphicFrameMkLst>
            <pc:docMk/>
            <pc:sldMk cId="3410734911" sldId="325"/>
            <ac:graphicFrameMk id="3" creationId="{FFF54227-A7B9-BFA9-6DC9-119A80395A67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08:33:56.670" v="2275" actId="20577"/>
        <pc:sldMkLst>
          <pc:docMk/>
          <pc:sldMk cId="1931922232" sldId="326"/>
        </pc:sldMkLst>
        <pc:graphicFrameChg chg="add mod modGraphic">
          <ac:chgData name="帛彤 施" userId="902e04cea3691523" providerId="LiveId" clId="{DF8ABB2C-93EA-4F83-9886-D16B05F0DBEC}" dt="2025-05-24T07:49:12.718" v="1552" actId="122"/>
          <ac:graphicFrameMkLst>
            <pc:docMk/>
            <pc:sldMk cId="1931922232" sldId="326"/>
            <ac:graphicFrameMk id="11" creationId="{01ED282D-1535-241F-ADF0-684B313B0E2C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4T11:01:02.912" v="2700" actId="207"/>
        <pc:sldMkLst>
          <pc:docMk/>
          <pc:sldMk cId="1261061522" sldId="327"/>
        </pc:sldMkLst>
        <pc:spChg chg="add mod">
          <ac:chgData name="帛彤 施" userId="902e04cea3691523" providerId="LiveId" clId="{DF8ABB2C-93EA-4F83-9886-D16B05F0DBEC}" dt="2025-05-24T11:01:02.912" v="2700" actId="207"/>
          <ac:spMkLst>
            <pc:docMk/>
            <pc:sldMk cId="1261061522" sldId="327"/>
            <ac:spMk id="11" creationId="{8E87F0E2-F3DB-8252-4B6F-19B8B5A78216}"/>
          </ac:spMkLst>
        </pc:spChg>
        <pc:graphicFrameChg chg="add mod modGraphic">
          <ac:chgData name="帛彤 施" userId="902e04cea3691523" providerId="LiveId" clId="{DF8ABB2C-93EA-4F83-9886-D16B05F0DBEC}" dt="2025-05-24T07:49:17.277" v="1554" actId="122"/>
          <ac:graphicFrameMkLst>
            <pc:docMk/>
            <pc:sldMk cId="1261061522" sldId="327"/>
            <ac:graphicFrameMk id="8" creationId="{A7881AA5-C956-A431-68CD-A4D12F5D8D6C}"/>
          </ac:graphicFrameMkLst>
        </pc:graphicFrameChg>
        <pc:graphicFrameChg chg="mod modGraphic">
          <ac:chgData name="帛彤 施" userId="902e04cea3691523" providerId="LiveId" clId="{DF8ABB2C-93EA-4F83-9886-D16B05F0DBEC}" dt="2025-05-24T07:48:36.214" v="1541" actId="20577"/>
          <ac:graphicFrameMkLst>
            <pc:docMk/>
            <pc:sldMk cId="1261061522" sldId="327"/>
            <ac:graphicFrameMk id="10" creationId="{554F3D40-3600-9507-92E5-E93D3CD6B054}"/>
          </ac:graphicFrameMkLst>
        </pc:graphicFrameChg>
      </pc:sldChg>
      <pc:sldChg chg="modSp">
        <pc:chgData name="帛彤 施" userId="902e04cea3691523" providerId="LiveId" clId="{DF8ABB2C-93EA-4F83-9886-D16B05F0DBEC}" dt="2025-05-23T14:51:22.471" v="459" actId="2710"/>
        <pc:sldMkLst>
          <pc:docMk/>
          <pc:sldMk cId="3088306501" sldId="329"/>
        </pc:sldMkLst>
        <pc:spChg chg="mod">
          <ac:chgData name="帛彤 施" userId="902e04cea3691523" providerId="LiveId" clId="{DF8ABB2C-93EA-4F83-9886-D16B05F0DBEC}" dt="2025-05-23T14:51:22.471" v="459" actId="2710"/>
          <ac:spMkLst>
            <pc:docMk/>
            <pc:sldMk cId="3088306501" sldId="329"/>
            <ac:spMk id="13" creationId="{1B02F6D3-A729-9DF7-DA11-0D3E760ACCC7}"/>
          </ac:spMkLst>
        </pc:spChg>
      </pc:sldChg>
      <pc:sldChg chg="modNotesTx">
        <pc:chgData name="帛彤 施" userId="902e04cea3691523" providerId="LiveId" clId="{DF8ABB2C-93EA-4F83-9886-D16B05F0DBEC}" dt="2025-05-23T14:18:20.105" v="227"/>
        <pc:sldMkLst>
          <pc:docMk/>
          <pc:sldMk cId="3695422070" sldId="330"/>
        </pc:sldMkLst>
      </pc:sldChg>
      <pc:sldChg chg="modSp">
        <pc:chgData name="帛彤 施" userId="902e04cea3691523" providerId="LiveId" clId="{DF8ABB2C-93EA-4F83-9886-D16B05F0DBEC}" dt="2025-05-23T14:50:38.462" v="452" actId="2710"/>
        <pc:sldMkLst>
          <pc:docMk/>
          <pc:sldMk cId="2973699779" sldId="331"/>
        </pc:sldMkLst>
        <pc:spChg chg="mod">
          <ac:chgData name="帛彤 施" userId="902e04cea3691523" providerId="LiveId" clId="{DF8ABB2C-93EA-4F83-9886-D16B05F0DBEC}" dt="2025-05-23T14:50:38.462" v="452" actId="2710"/>
          <ac:spMkLst>
            <pc:docMk/>
            <pc:sldMk cId="2973699779" sldId="331"/>
            <ac:spMk id="11" creationId="{D3D2DBD9-63CF-383F-E60E-DE1643999D2C}"/>
          </ac:spMkLst>
        </pc:spChg>
      </pc:sldChg>
      <pc:sldChg chg="modSp">
        <pc:chgData name="帛彤 施" userId="902e04cea3691523" providerId="LiveId" clId="{DF8ABB2C-93EA-4F83-9886-D16B05F0DBEC}" dt="2025-05-23T14:50:33.667" v="451" actId="2710"/>
        <pc:sldMkLst>
          <pc:docMk/>
          <pc:sldMk cId="3675263784" sldId="332"/>
        </pc:sldMkLst>
        <pc:spChg chg="mod">
          <ac:chgData name="帛彤 施" userId="902e04cea3691523" providerId="LiveId" clId="{DF8ABB2C-93EA-4F83-9886-D16B05F0DBEC}" dt="2025-05-23T14:50:33.667" v="451" actId="2710"/>
          <ac:spMkLst>
            <pc:docMk/>
            <pc:sldMk cId="3675263784" sldId="332"/>
            <ac:spMk id="8" creationId="{0A335708-2D2E-10F6-3F8C-C203C14A85DC}"/>
          </ac:spMkLst>
        </pc:spChg>
      </pc:sldChg>
      <pc:sldChg chg="delSp modSp mod delAnim">
        <pc:chgData name="帛彤 施" userId="902e04cea3691523" providerId="LiveId" clId="{DF8ABB2C-93EA-4F83-9886-D16B05F0DBEC}" dt="2025-05-23T13:40:20.904" v="102" actId="1076"/>
        <pc:sldMkLst>
          <pc:docMk/>
          <pc:sldMk cId="393234857" sldId="333"/>
        </pc:sldMkLst>
        <pc:spChg chg="del mod">
          <ac:chgData name="帛彤 施" userId="902e04cea3691523" providerId="LiveId" clId="{DF8ABB2C-93EA-4F83-9886-D16B05F0DBEC}" dt="2025-05-23T13:40:15.719" v="101" actId="478"/>
          <ac:spMkLst>
            <pc:docMk/>
            <pc:sldMk cId="393234857" sldId="333"/>
            <ac:spMk id="8" creationId="{5B70C7F2-D9B0-F94D-82EA-4F07433A2243}"/>
          </ac:spMkLst>
        </pc:spChg>
        <pc:graphicFrameChg chg="mod">
          <ac:chgData name="帛彤 施" userId="902e04cea3691523" providerId="LiveId" clId="{DF8ABB2C-93EA-4F83-9886-D16B05F0DBEC}" dt="2025-05-23T13:40:20.904" v="102" actId="1076"/>
          <ac:graphicFrameMkLst>
            <pc:docMk/>
            <pc:sldMk cId="393234857" sldId="333"/>
            <ac:graphicFrameMk id="3" creationId="{D07D7D28-EB6E-34AC-224A-DDE736F82E79}"/>
          </ac:graphicFrameMkLst>
        </pc:graphicFrameChg>
      </pc:sldChg>
      <pc:sldChg chg="addSp modSp mod modAnim modNotesTx">
        <pc:chgData name="帛彤 施" userId="902e04cea3691523" providerId="LiveId" clId="{DF8ABB2C-93EA-4F83-9886-D16B05F0DBEC}" dt="2025-05-23T13:28:59.136" v="96" actId="108"/>
        <pc:sldMkLst>
          <pc:docMk/>
          <pc:sldMk cId="4029952222" sldId="334"/>
        </pc:sldMkLst>
        <pc:spChg chg="add mod">
          <ac:chgData name="帛彤 施" userId="902e04cea3691523" providerId="LiveId" clId="{DF8ABB2C-93EA-4F83-9886-D16B05F0DBEC}" dt="2025-05-23T13:28:59.136" v="96" actId="108"/>
          <ac:spMkLst>
            <pc:docMk/>
            <pc:sldMk cId="4029952222" sldId="334"/>
            <ac:spMk id="11" creationId="{B6996D5F-2413-F3DC-7532-C47F05643EA7}"/>
          </ac:spMkLst>
        </pc:spChg>
      </pc:sldChg>
      <pc:sldChg chg="addSp delSp modSp mod delAnim modAnim modNotesTx">
        <pc:chgData name="帛彤 施" userId="902e04cea3691523" providerId="LiveId" clId="{DF8ABB2C-93EA-4F83-9886-D16B05F0DBEC}" dt="2025-05-23T14:51:35.634" v="461" actId="2710"/>
        <pc:sldMkLst>
          <pc:docMk/>
          <pc:sldMk cId="2483760165" sldId="335"/>
        </pc:sldMkLst>
        <pc:spChg chg="ord">
          <ac:chgData name="帛彤 施" userId="902e04cea3691523" providerId="LiveId" clId="{DF8ABB2C-93EA-4F83-9886-D16B05F0DBEC}" dt="2025-05-23T13:49:30.339" v="107" actId="166"/>
          <ac:spMkLst>
            <pc:docMk/>
            <pc:sldMk cId="2483760165" sldId="335"/>
            <ac:spMk id="11" creationId="{187C4254-29DF-4DB3-57D0-B0C3AB3F7F40}"/>
          </ac:spMkLst>
        </pc:spChg>
        <pc:spChg chg="ord">
          <ac:chgData name="帛彤 施" userId="902e04cea3691523" providerId="LiveId" clId="{DF8ABB2C-93EA-4F83-9886-D16B05F0DBEC}" dt="2025-05-23T13:49:30.339" v="107" actId="166"/>
          <ac:spMkLst>
            <pc:docMk/>
            <pc:sldMk cId="2483760165" sldId="335"/>
            <ac:spMk id="13" creationId="{FD533AA8-B17B-5005-617A-1DEE39CDEEA7}"/>
          </ac:spMkLst>
        </pc:spChg>
        <pc:spChg chg="mod">
          <ac:chgData name="帛彤 施" userId="902e04cea3691523" providerId="LiveId" clId="{DF8ABB2C-93EA-4F83-9886-D16B05F0DBEC}" dt="2025-05-23T14:51:35.634" v="461" actId="2710"/>
          <ac:spMkLst>
            <pc:docMk/>
            <pc:sldMk cId="2483760165" sldId="335"/>
            <ac:spMk id="15" creationId="{723819C1-3861-F681-01F9-78C7DA015857}"/>
          </ac:spMkLst>
        </pc:spChg>
        <pc:graphicFrameChg chg="add del mod">
          <ac:chgData name="帛彤 施" userId="902e04cea3691523" providerId="LiveId" clId="{DF8ABB2C-93EA-4F83-9886-D16B05F0DBEC}" dt="2025-05-23T13:54:10.907" v="108" actId="478"/>
          <ac:graphicFrameMkLst>
            <pc:docMk/>
            <pc:sldMk cId="2483760165" sldId="335"/>
            <ac:graphicFrameMk id="3" creationId="{ACF63513-19AF-3D3C-1941-8E9A5554D922}"/>
          </ac:graphicFrameMkLst>
        </pc:graphicFrameChg>
      </pc:sldChg>
      <pc:sldChg chg="modSp">
        <pc:chgData name="帛彤 施" userId="902e04cea3691523" providerId="LiveId" clId="{DF8ABB2C-93EA-4F83-9886-D16B05F0DBEC}" dt="2025-05-23T14:51:28.544" v="460" actId="2710"/>
        <pc:sldMkLst>
          <pc:docMk/>
          <pc:sldMk cId="3741017001" sldId="336"/>
        </pc:sldMkLst>
        <pc:spChg chg="mod">
          <ac:chgData name="帛彤 施" userId="902e04cea3691523" providerId="LiveId" clId="{DF8ABB2C-93EA-4F83-9886-D16B05F0DBEC}" dt="2025-05-23T14:51:28.544" v="460" actId="2710"/>
          <ac:spMkLst>
            <pc:docMk/>
            <pc:sldMk cId="3741017001" sldId="336"/>
            <ac:spMk id="15" creationId="{AB1668C6-3C24-AEE4-91A9-0B515F96B94A}"/>
          </ac:spMkLst>
        </pc:spChg>
      </pc:sldChg>
      <pc:sldChg chg="modSp modNotesTx">
        <pc:chgData name="帛彤 施" userId="902e04cea3691523" providerId="LiveId" clId="{DF8ABB2C-93EA-4F83-9886-D16B05F0DBEC}" dt="2025-05-24T08:07:27.896" v="1874" actId="20577"/>
        <pc:sldMkLst>
          <pc:docMk/>
          <pc:sldMk cId="452463305" sldId="337"/>
        </pc:sldMkLst>
        <pc:spChg chg="mod">
          <ac:chgData name="帛彤 施" userId="902e04cea3691523" providerId="LiveId" clId="{DF8ABB2C-93EA-4F83-9886-D16B05F0DBEC}" dt="2025-05-23T14:51:12.358" v="457" actId="2710"/>
          <ac:spMkLst>
            <pc:docMk/>
            <pc:sldMk cId="452463305" sldId="337"/>
            <ac:spMk id="8" creationId="{98EF1248-76E9-16EF-8C79-EFF8B91EF541}"/>
          </ac:spMkLst>
        </pc:spChg>
      </pc:sldChg>
      <pc:sldChg chg="modSp modNotesTx">
        <pc:chgData name="帛彤 施" userId="902e04cea3691523" providerId="LiveId" clId="{DF8ABB2C-93EA-4F83-9886-D16B05F0DBEC}" dt="2025-05-24T08:08:00.425" v="1878" actId="20577"/>
        <pc:sldMkLst>
          <pc:docMk/>
          <pc:sldMk cId="87429562" sldId="338"/>
        </pc:sldMkLst>
        <pc:spChg chg="mod">
          <ac:chgData name="帛彤 施" userId="902e04cea3691523" providerId="LiveId" clId="{DF8ABB2C-93EA-4F83-9886-D16B05F0DBEC}" dt="2025-05-23T14:50:21.242" v="449" actId="2710"/>
          <ac:spMkLst>
            <pc:docMk/>
            <pc:sldMk cId="87429562" sldId="338"/>
            <ac:spMk id="13" creationId="{A472E407-71BA-92C1-A632-E2E4DDDA3D45}"/>
          </ac:spMkLst>
        </pc:spChg>
        <pc:spChg chg="mod">
          <ac:chgData name="帛彤 施" userId="902e04cea3691523" providerId="LiveId" clId="{DF8ABB2C-93EA-4F83-9886-D16B05F0DBEC}" dt="2025-05-23T14:50:21.242" v="449" actId="2710"/>
          <ac:spMkLst>
            <pc:docMk/>
            <pc:sldMk cId="87429562" sldId="338"/>
            <ac:spMk id="14" creationId="{F617D139-A0B8-0D83-0A30-E9A22EE4F615}"/>
          </ac:spMkLst>
        </pc:spChg>
      </pc:sldChg>
      <pc:sldChg chg="modSp modNotesTx">
        <pc:chgData name="帛彤 施" userId="902e04cea3691523" providerId="LiveId" clId="{DF8ABB2C-93EA-4F83-9886-D16B05F0DBEC}" dt="2025-05-24T08:08:04.074" v="1879" actId="20577"/>
        <pc:sldMkLst>
          <pc:docMk/>
          <pc:sldMk cId="1148046408" sldId="339"/>
        </pc:sldMkLst>
        <pc:spChg chg="mod">
          <ac:chgData name="帛彤 施" userId="902e04cea3691523" providerId="LiveId" clId="{DF8ABB2C-93EA-4F83-9886-D16B05F0DBEC}" dt="2025-05-23T14:50:15.752" v="448" actId="2710"/>
          <ac:spMkLst>
            <pc:docMk/>
            <pc:sldMk cId="1148046408" sldId="339"/>
            <ac:spMk id="13" creationId="{47A30B8F-29A8-6B37-DAE3-B77D4AF33CBE}"/>
          </ac:spMkLst>
        </pc:spChg>
      </pc:sldChg>
      <pc:sldChg chg="addSp delSp modSp add mod modAnim modNotesTx">
        <pc:chgData name="帛彤 施" userId="902e04cea3691523" providerId="LiveId" clId="{DF8ABB2C-93EA-4F83-9886-D16B05F0DBEC}" dt="2025-05-23T14:52:04.494" v="465" actId="113"/>
        <pc:sldMkLst>
          <pc:docMk/>
          <pc:sldMk cId="2278306056" sldId="340"/>
        </pc:sldMkLst>
        <pc:spChg chg="add mod">
          <ac:chgData name="帛彤 施" userId="902e04cea3691523" providerId="LiveId" clId="{DF8ABB2C-93EA-4F83-9886-D16B05F0DBEC}" dt="2025-05-23T14:52:04.494" v="465" actId="113"/>
          <ac:spMkLst>
            <pc:docMk/>
            <pc:sldMk cId="2278306056" sldId="340"/>
            <ac:spMk id="3" creationId="{612D278F-98AE-9C9B-3F90-0A9E7E6C335E}"/>
          </ac:spMkLst>
        </pc:spChg>
        <pc:graphicFrameChg chg="del">
          <ac:chgData name="帛彤 施" userId="902e04cea3691523" providerId="LiveId" clId="{DF8ABB2C-93EA-4F83-9886-D16B05F0DBEC}" dt="2025-05-23T14:09:52.147" v="149" actId="478"/>
          <ac:graphicFrameMkLst>
            <pc:docMk/>
            <pc:sldMk cId="2278306056" sldId="340"/>
            <ac:graphicFrameMk id="3" creationId="{313BFD19-8B86-CBB3-2661-E462E4913581}"/>
          </ac:graphicFrameMkLst>
        </pc:graphicFrameChg>
        <pc:graphicFrameChg chg="mod modGraphic">
          <ac:chgData name="帛彤 施" userId="902e04cea3691523" providerId="LiveId" clId="{DF8ABB2C-93EA-4F83-9886-D16B05F0DBEC}" dt="2025-05-23T14:11:32.498" v="173"/>
          <ac:graphicFrameMkLst>
            <pc:docMk/>
            <pc:sldMk cId="2278306056" sldId="340"/>
            <ac:graphicFrameMk id="8" creationId="{9514FCF0-E8E8-D7D5-83F9-58B19F2155D2}"/>
          </ac:graphicFrameMkLst>
        </pc:graphicFrameChg>
      </pc:sldChg>
      <pc:sldChg chg="addSp modSp add mod modAnim modNotesTx">
        <pc:chgData name="帛彤 施" userId="902e04cea3691523" providerId="LiveId" clId="{DF8ABB2C-93EA-4F83-9886-D16B05F0DBEC}" dt="2025-05-23T14:55:00.416" v="588" actId="1076"/>
        <pc:sldMkLst>
          <pc:docMk/>
          <pc:sldMk cId="3316638427" sldId="341"/>
        </pc:sldMkLst>
        <pc:spChg chg="add mod">
          <ac:chgData name="帛彤 施" userId="902e04cea3691523" providerId="LiveId" clId="{DF8ABB2C-93EA-4F83-9886-D16B05F0DBEC}" dt="2025-05-23T14:55:00.416" v="588" actId="1076"/>
          <ac:spMkLst>
            <pc:docMk/>
            <pc:sldMk cId="3316638427" sldId="341"/>
            <ac:spMk id="3" creationId="{4D9AE203-F775-DDAD-7C0D-860B3C06B8E7}"/>
          </ac:spMkLst>
        </pc:spChg>
        <pc:graphicFrameChg chg="mod modGraphic">
          <ac:chgData name="帛彤 施" userId="902e04cea3691523" providerId="LiveId" clId="{DF8ABB2C-93EA-4F83-9886-D16B05F0DBEC}" dt="2025-05-23T14:19:52.987" v="275" actId="20577"/>
          <ac:graphicFrameMkLst>
            <pc:docMk/>
            <pc:sldMk cId="3316638427" sldId="341"/>
            <ac:graphicFrameMk id="8" creationId="{0F614D0E-D85C-19A1-DB32-352D2CE43BEE}"/>
          </ac:graphicFrameMkLst>
        </pc:graphicFrameChg>
        <pc:graphicFrameChg chg="modGraphic">
          <ac:chgData name="帛彤 施" userId="902e04cea3691523" providerId="LiveId" clId="{DF8ABB2C-93EA-4F83-9886-D16B05F0DBEC}" dt="2025-05-23T14:12:50.681" v="182" actId="6549"/>
          <ac:graphicFrameMkLst>
            <pc:docMk/>
            <pc:sldMk cId="3316638427" sldId="341"/>
            <ac:graphicFrameMk id="10" creationId="{A89CC138-344A-DD66-498F-797707011039}"/>
          </ac:graphicFrameMkLst>
        </pc:graphicFrameChg>
      </pc:sldChg>
      <pc:sldChg chg="addSp delSp modSp add mod delAnim modAnim modNotesTx">
        <pc:chgData name="帛彤 施" userId="902e04cea3691523" providerId="LiveId" clId="{DF8ABB2C-93EA-4F83-9886-D16B05F0DBEC}" dt="2025-05-23T15:10:59.548" v="724" actId="1076"/>
        <pc:sldMkLst>
          <pc:docMk/>
          <pc:sldMk cId="2928120596" sldId="342"/>
        </pc:sldMkLst>
        <pc:spChg chg="add del mod">
          <ac:chgData name="帛彤 施" userId="902e04cea3691523" providerId="LiveId" clId="{DF8ABB2C-93EA-4F83-9886-D16B05F0DBEC}" dt="2025-05-23T15:09:48.956" v="693" actId="478"/>
          <ac:spMkLst>
            <pc:docMk/>
            <pc:sldMk cId="2928120596" sldId="342"/>
            <ac:spMk id="13" creationId="{F31B1DC4-E17B-62DE-A5CB-BAA9C5908975}"/>
          </ac:spMkLst>
        </pc:spChg>
        <pc:spChg chg="add del mod">
          <ac:chgData name="帛彤 施" userId="902e04cea3691523" providerId="LiveId" clId="{DF8ABB2C-93EA-4F83-9886-D16B05F0DBEC}" dt="2025-05-23T15:09:48.956" v="693" actId="478"/>
          <ac:spMkLst>
            <pc:docMk/>
            <pc:sldMk cId="2928120596" sldId="342"/>
            <ac:spMk id="14" creationId="{F02A8A97-0ADC-9027-ACF4-1D51843E4B06}"/>
          </ac:spMkLst>
        </pc:spChg>
        <pc:spChg chg="add mod">
          <ac:chgData name="帛彤 施" userId="902e04cea3691523" providerId="LiveId" clId="{DF8ABB2C-93EA-4F83-9886-D16B05F0DBEC}" dt="2025-05-23T15:10:59.548" v="724" actId="1076"/>
          <ac:spMkLst>
            <pc:docMk/>
            <pc:sldMk cId="2928120596" sldId="342"/>
            <ac:spMk id="15" creationId="{83E082F8-ADF1-D356-37A4-EDCE0FB6B86B}"/>
          </ac:spMkLst>
        </pc:spChg>
        <pc:graphicFrameChg chg="del">
          <ac:chgData name="帛彤 施" userId="902e04cea3691523" providerId="LiveId" clId="{DF8ABB2C-93EA-4F83-9886-D16B05F0DBEC}" dt="2025-05-23T14:55:21.173" v="590" actId="478"/>
          <ac:graphicFrameMkLst>
            <pc:docMk/>
            <pc:sldMk cId="2928120596" sldId="342"/>
            <ac:graphicFrameMk id="3" creationId="{9AAFFF02-B90D-A442-1CD7-CD49FACA5AD2}"/>
          </ac:graphicFrameMkLst>
        </pc:graphicFrameChg>
        <pc:graphicFrameChg chg="mod modGraphic">
          <ac:chgData name="帛彤 施" userId="902e04cea3691523" providerId="LiveId" clId="{DF8ABB2C-93EA-4F83-9886-D16B05F0DBEC}" dt="2025-05-23T14:55:35.017" v="601" actId="20577"/>
          <ac:graphicFrameMkLst>
            <pc:docMk/>
            <pc:sldMk cId="2928120596" sldId="342"/>
            <ac:graphicFrameMk id="11" creationId="{CCAB28A7-C782-1199-0DAB-4D54EE089854}"/>
          </ac:graphicFrameMkLst>
        </pc:graphicFrameChg>
      </pc:sldChg>
      <pc:sldChg chg="addSp modSp add mod modAnim modNotesTx">
        <pc:chgData name="帛彤 施" userId="902e04cea3691523" providerId="LiveId" clId="{DF8ABB2C-93EA-4F83-9886-D16B05F0DBEC}" dt="2025-05-24T10:51:19.958" v="2595" actId="2710"/>
        <pc:sldMkLst>
          <pc:docMk/>
          <pc:sldMk cId="3889313343" sldId="343"/>
        </pc:sldMkLst>
        <pc:spChg chg="add mod">
          <ac:chgData name="帛彤 施" userId="902e04cea3691523" providerId="LiveId" clId="{DF8ABB2C-93EA-4F83-9886-D16B05F0DBEC}" dt="2025-05-24T10:51:19.958" v="2595" actId="2710"/>
          <ac:spMkLst>
            <pc:docMk/>
            <pc:sldMk cId="3889313343" sldId="343"/>
            <ac:spMk id="13" creationId="{405FF691-2B07-F893-A2ED-86A3B8A49E49}"/>
          </ac:spMkLst>
        </pc:spChg>
      </pc:sldChg>
      <pc:sldChg chg="addSp modSp add mod modAnim modNotesTx">
        <pc:chgData name="帛彤 施" userId="902e04cea3691523" providerId="LiveId" clId="{DF8ABB2C-93EA-4F83-9886-D16B05F0DBEC}" dt="2025-05-24T11:02:22.067" v="2732" actId="6549"/>
        <pc:sldMkLst>
          <pc:docMk/>
          <pc:sldMk cId="1295404998" sldId="344"/>
        </pc:sldMkLst>
        <pc:spChg chg="add mod ord">
          <ac:chgData name="帛彤 施" userId="902e04cea3691523" providerId="LiveId" clId="{DF8ABB2C-93EA-4F83-9886-D16B05F0DBEC}" dt="2025-05-24T11:02:01.828" v="2711" actId="167"/>
          <ac:spMkLst>
            <pc:docMk/>
            <pc:sldMk cId="1295404998" sldId="344"/>
            <ac:spMk id="11" creationId="{3A66AFB4-14D2-0C02-E4F0-85438AB148CD}"/>
          </ac:spMkLst>
        </pc:spChg>
        <pc:spChg chg="add mod ord">
          <ac:chgData name="帛彤 施" userId="902e04cea3691523" providerId="LiveId" clId="{DF8ABB2C-93EA-4F83-9886-D16B05F0DBEC}" dt="2025-05-24T11:02:22.067" v="2732" actId="6549"/>
          <ac:spMkLst>
            <pc:docMk/>
            <pc:sldMk cId="1295404998" sldId="344"/>
            <ac:spMk id="13" creationId="{45920FCA-2D21-FD12-44D1-8FC4DF8B0A72}"/>
          </ac:spMkLst>
        </pc:spChg>
        <pc:graphicFrameChg chg="mod modGraphic">
          <ac:chgData name="帛彤 施" userId="902e04cea3691523" providerId="LiveId" clId="{DF8ABB2C-93EA-4F83-9886-D16B05F0DBEC}" dt="2025-05-24T07:53:09.785" v="1649" actId="122"/>
          <ac:graphicFrameMkLst>
            <pc:docMk/>
            <pc:sldMk cId="1295404998" sldId="344"/>
            <ac:graphicFrameMk id="8" creationId="{E019395D-5EA5-201A-E135-92F5676C11EA}"/>
          </ac:graphicFrameMkLst>
        </pc:graphicFrameChg>
        <pc:graphicFrameChg chg="mod modGraphic">
          <ac:chgData name="帛彤 施" userId="902e04cea3691523" providerId="LiveId" clId="{DF8ABB2C-93EA-4F83-9886-D16B05F0DBEC}" dt="2025-05-24T07:56:31.201" v="1757"/>
          <ac:graphicFrameMkLst>
            <pc:docMk/>
            <pc:sldMk cId="1295404998" sldId="344"/>
            <ac:graphicFrameMk id="10" creationId="{48094682-347B-4A0A-92A4-D9C7DA530D77}"/>
          </ac:graphicFrameMkLst>
        </pc:graphicFrameChg>
      </pc:sldChg>
      <pc:sldChg chg="addSp delSp modSp add mod delAnim modAnim modNotesTx">
        <pc:chgData name="帛彤 施" userId="902e04cea3691523" providerId="LiveId" clId="{DF8ABB2C-93EA-4F83-9886-D16B05F0DBEC}" dt="2025-05-24T11:05:30.440" v="2762"/>
        <pc:sldMkLst>
          <pc:docMk/>
          <pc:sldMk cId="347992924" sldId="345"/>
        </pc:sldMkLst>
        <pc:spChg chg="add mod">
          <ac:chgData name="帛彤 施" userId="902e04cea3691523" providerId="LiveId" clId="{DF8ABB2C-93EA-4F83-9886-D16B05F0DBEC}" dt="2025-05-24T11:03:37.376" v="2741" actId="20577"/>
          <ac:spMkLst>
            <pc:docMk/>
            <pc:sldMk cId="347992924" sldId="345"/>
            <ac:spMk id="8" creationId="{02742166-8357-6537-B0CE-027D8BB19C16}"/>
          </ac:spMkLst>
        </pc:spChg>
        <pc:spChg chg="add mod">
          <ac:chgData name="帛彤 施" userId="902e04cea3691523" providerId="LiveId" clId="{DF8ABB2C-93EA-4F83-9886-D16B05F0DBEC}" dt="2025-05-24T11:05:27.984" v="2761" actId="1076"/>
          <ac:spMkLst>
            <pc:docMk/>
            <pc:sldMk cId="347992924" sldId="345"/>
            <ac:spMk id="11" creationId="{62A88046-5640-062D-0464-5FE10330C5D2}"/>
          </ac:spMkLst>
        </pc:spChg>
        <pc:graphicFrameChg chg="mod">
          <ac:chgData name="帛彤 施" userId="902e04cea3691523" providerId="LiveId" clId="{DF8ABB2C-93EA-4F83-9886-D16B05F0DBEC}" dt="2025-05-24T07:58:07.547" v="1780"/>
          <ac:graphicFrameMkLst>
            <pc:docMk/>
            <pc:sldMk cId="347992924" sldId="345"/>
            <ac:graphicFrameMk id="3" creationId="{9338CBEF-C937-39E2-78D4-670548C5B716}"/>
          </ac:graphicFrameMkLst>
        </pc:graphicFrameChg>
        <pc:graphicFrameChg chg="del">
          <ac:chgData name="帛彤 施" userId="902e04cea3691523" providerId="LiveId" clId="{DF8ABB2C-93EA-4F83-9886-D16B05F0DBEC}" dt="2025-05-24T07:54:12.038" v="1659" actId="478"/>
          <ac:graphicFrameMkLst>
            <pc:docMk/>
            <pc:sldMk cId="347992924" sldId="345"/>
            <ac:graphicFrameMk id="8" creationId="{8279F471-DF4E-1373-225D-A64134B61621}"/>
          </ac:graphicFrameMkLst>
        </pc:graphicFrameChg>
        <pc:graphicFrameChg chg="mod modGraphic">
          <ac:chgData name="帛彤 施" userId="902e04cea3691523" providerId="LiveId" clId="{DF8ABB2C-93EA-4F83-9886-D16B05F0DBEC}" dt="2025-05-24T07:57:01.878" v="1769" actId="13219"/>
          <ac:graphicFrameMkLst>
            <pc:docMk/>
            <pc:sldMk cId="347992924" sldId="345"/>
            <ac:graphicFrameMk id="10" creationId="{D5263C3C-C2DE-EAF3-00AF-BBBCDE045CF1}"/>
          </ac:graphicFrameMkLst>
        </pc:graphicFrameChg>
      </pc:sldChg>
      <pc:sldChg chg="addSp modSp add mod modAnim modNotesTx">
        <pc:chgData name="帛彤 施" userId="902e04cea3691523" providerId="LiveId" clId="{DF8ABB2C-93EA-4F83-9886-D16B05F0DBEC}" dt="2025-05-24T11:05:07.776" v="2759"/>
        <pc:sldMkLst>
          <pc:docMk/>
          <pc:sldMk cId="3315029787" sldId="346"/>
        </pc:sldMkLst>
        <pc:spChg chg="add mod">
          <ac:chgData name="帛彤 施" userId="902e04cea3691523" providerId="LiveId" clId="{DF8ABB2C-93EA-4F83-9886-D16B05F0DBEC}" dt="2025-05-24T11:04:31.158" v="2751" actId="14100"/>
          <ac:spMkLst>
            <pc:docMk/>
            <pc:sldMk cId="3315029787" sldId="346"/>
            <ac:spMk id="8" creationId="{05285780-F75D-9959-A969-B4B7F535A4F9}"/>
          </ac:spMkLst>
        </pc:spChg>
        <pc:spChg chg="add mod">
          <ac:chgData name="帛彤 施" userId="902e04cea3691523" providerId="LiveId" clId="{DF8ABB2C-93EA-4F83-9886-D16B05F0DBEC}" dt="2025-05-24T11:04:55.029" v="2758" actId="207"/>
          <ac:spMkLst>
            <pc:docMk/>
            <pc:sldMk cId="3315029787" sldId="346"/>
            <ac:spMk id="11" creationId="{B4B504BD-4C9F-0D62-A197-B3EF1C98D73B}"/>
          </ac:spMkLst>
        </pc:spChg>
        <pc:graphicFrameChg chg="mod">
          <ac:chgData name="帛彤 施" userId="902e04cea3691523" providerId="LiveId" clId="{DF8ABB2C-93EA-4F83-9886-D16B05F0DBEC}" dt="2025-05-24T07:58:59.418" v="1790"/>
          <ac:graphicFrameMkLst>
            <pc:docMk/>
            <pc:sldMk cId="3315029787" sldId="346"/>
            <ac:graphicFrameMk id="3" creationId="{4C6CE77F-4D3D-5E3D-1EA5-B7059D57E28E}"/>
          </ac:graphicFrameMkLst>
        </pc:graphicFrameChg>
        <pc:graphicFrameChg chg="mod modGraphic">
          <ac:chgData name="帛彤 施" userId="902e04cea3691523" providerId="LiveId" clId="{DF8ABB2C-93EA-4F83-9886-D16B05F0DBEC}" dt="2025-05-24T07:56:57.596" v="1768" actId="13219"/>
          <ac:graphicFrameMkLst>
            <pc:docMk/>
            <pc:sldMk cId="3315029787" sldId="346"/>
            <ac:graphicFrameMk id="10" creationId="{1B1C32C3-2693-C585-8240-7C6AA5DDE920}"/>
          </ac:graphicFrameMkLst>
        </pc:graphicFrameChg>
      </pc:sldChg>
      <pc:sldChg chg="addSp delSp modSp add mod delAnim modAnim modNotesTx">
        <pc:chgData name="帛彤 施" userId="902e04cea3691523" providerId="LiveId" clId="{DF8ABB2C-93EA-4F83-9886-D16B05F0DBEC}" dt="2025-05-24T11:07:03.251" v="2799" actId="20577"/>
        <pc:sldMkLst>
          <pc:docMk/>
          <pc:sldMk cId="3845273281" sldId="347"/>
        </pc:sldMkLst>
        <pc:spChg chg="add del mod">
          <ac:chgData name="帛彤 施" userId="902e04cea3691523" providerId="LiveId" clId="{DF8ABB2C-93EA-4F83-9886-D16B05F0DBEC}" dt="2025-05-24T11:06:19.890" v="2771" actId="478"/>
          <ac:spMkLst>
            <pc:docMk/>
            <pc:sldMk cId="3845273281" sldId="347"/>
            <ac:spMk id="8" creationId="{1B4A6990-6BDD-5BA7-1801-A07291F387C1}"/>
          </ac:spMkLst>
        </pc:spChg>
        <pc:spChg chg="add del mod ord">
          <ac:chgData name="帛彤 施" userId="902e04cea3691523" providerId="LiveId" clId="{DF8ABB2C-93EA-4F83-9886-D16B05F0DBEC}" dt="2025-05-24T11:06:19.890" v="2771" actId="478"/>
          <ac:spMkLst>
            <pc:docMk/>
            <pc:sldMk cId="3845273281" sldId="347"/>
            <ac:spMk id="11" creationId="{7641FF9C-C02A-A0C8-8F24-A2CC8996C475}"/>
          </ac:spMkLst>
        </pc:spChg>
        <pc:spChg chg="add mod">
          <ac:chgData name="帛彤 施" userId="902e04cea3691523" providerId="LiveId" clId="{DF8ABB2C-93EA-4F83-9886-D16B05F0DBEC}" dt="2025-05-24T11:07:03.251" v="2799" actId="20577"/>
          <ac:spMkLst>
            <pc:docMk/>
            <pc:sldMk cId="3845273281" sldId="347"/>
            <ac:spMk id="13" creationId="{1DA813BD-C8D1-AB43-9206-8C26BEECD23F}"/>
          </ac:spMkLst>
        </pc:spChg>
        <pc:graphicFrameChg chg="mod">
          <ac:chgData name="帛彤 施" userId="902e04cea3691523" providerId="LiveId" clId="{DF8ABB2C-93EA-4F83-9886-D16B05F0DBEC}" dt="2025-05-24T08:00:18.442" v="1800"/>
          <ac:graphicFrameMkLst>
            <pc:docMk/>
            <pc:sldMk cId="3845273281" sldId="347"/>
            <ac:graphicFrameMk id="3" creationId="{1B9C803D-5094-F771-2474-23F8B6A1F62D}"/>
          </ac:graphicFrameMkLst>
        </pc:graphicFrameChg>
        <pc:graphicFrameChg chg="mod modGraphic">
          <ac:chgData name="帛彤 施" userId="902e04cea3691523" providerId="LiveId" clId="{DF8ABB2C-93EA-4F83-9886-D16B05F0DBEC}" dt="2025-05-24T07:56:53.226" v="1767" actId="13219"/>
          <ac:graphicFrameMkLst>
            <pc:docMk/>
            <pc:sldMk cId="3845273281" sldId="347"/>
            <ac:graphicFrameMk id="10" creationId="{DD4780AC-8DBD-F7D7-391A-1CB6E11C423E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6.xlsx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7.xlsx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8.xlsx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9.xlsx"/><Relationship Id="rId2" Type="http://schemas.microsoft.com/office/2011/relationships/chartColorStyle" Target="colors30.xml"/><Relationship Id="rId1" Type="http://schemas.microsoft.com/office/2011/relationships/chartStyle" Target="style30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0.xlsx"/><Relationship Id="rId2" Type="http://schemas.microsoft.com/office/2011/relationships/chartColorStyle" Target="colors31.xml"/><Relationship Id="rId1" Type="http://schemas.microsoft.com/office/2011/relationships/chartStyle" Target="style31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1.xlsx"/><Relationship Id="rId2" Type="http://schemas.microsoft.com/office/2011/relationships/chartColorStyle" Target="colors32.xml"/><Relationship Id="rId1" Type="http://schemas.microsoft.com/office/2011/relationships/chartStyle" Target="style32.xml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2.xlsx"/><Relationship Id="rId2" Type="http://schemas.microsoft.com/office/2011/relationships/chartColorStyle" Target="colors33.xml"/><Relationship Id="rId1" Type="http://schemas.microsoft.com/office/2011/relationships/chartStyle" Target="style33.xml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3.xlsx"/><Relationship Id="rId2" Type="http://schemas.microsoft.com/office/2011/relationships/chartColorStyle" Target="colors34.xml"/><Relationship Id="rId1" Type="http://schemas.microsoft.com/office/2011/relationships/chartStyle" Target="style34.xml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4.xlsx"/><Relationship Id="rId2" Type="http://schemas.microsoft.com/office/2011/relationships/chartColorStyle" Target="colors35.xml"/><Relationship Id="rId1" Type="http://schemas.microsoft.com/office/2011/relationships/chartStyle" Target="style35.xml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5.xlsx"/><Relationship Id="rId2" Type="http://schemas.microsoft.com/office/2011/relationships/chartColorStyle" Target="colors36.xml"/><Relationship Id="rId1" Type="http://schemas.microsoft.com/office/2011/relationships/chartStyle" Target="style36.xml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6.xlsx"/><Relationship Id="rId2" Type="http://schemas.microsoft.com/office/2011/relationships/chartColorStyle" Target="colors37.xml"/><Relationship Id="rId1" Type="http://schemas.microsoft.com/office/2011/relationships/chartStyle" Target="style37.xml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7.xlsx"/><Relationship Id="rId2" Type="http://schemas.microsoft.com/office/2011/relationships/chartColorStyle" Target="colors38.xml"/><Relationship Id="rId1" Type="http://schemas.microsoft.com/office/2011/relationships/chartStyle" Target="style38.xml"/></Relationships>
</file>

<file path=ppt/charts/_rels/chart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8.xlsx"/><Relationship Id="rId2" Type="http://schemas.microsoft.com/office/2011/relationships/chartColorStyle" Target="colors39.xml"/><Relationship Id="rId1" Type="http://schemas.microsoft.com/office/2011/relationships/chartStyle" Target="style39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9.xlsx"/><Relationship Id="rId2" Type="http://schemas.microsoft.com/office/2011/relationships/chartColorStyle" Target="colors40.xml"/><Relationship Id="rId1" Type="http://schemas.microsoft.com/office/2011/relationships/chartStyle" Target="style40.xml"/></Relationships>
</file>

<file path=ppt/charts/_rels/chart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0.xlsx"/><Relationship Id="rId2" Type="http://schemas.microsoft.com/office/2011/relationships/chartColorStyle" Target="colors41.xml"/><Relationship Id="rId1" Type="http://schemas.microsoft.com/office/2011/relationships/chartStyle" Target="style41.xml"/></Relationships>
</file>

<file path=ppt/charts/_rels/chart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1.xlsx"/><Relationship Id="rId2" Type="http://schemas.microsoft.com/office/2011/relationships/chartColorStyle" Target="colors42.xml"/><Relationship Id="rId1" Type="http://schemas.microsoft.com/office/2011/relationships/chartStyle" Target="style42.xml"/></Relationships>
</file>

<file path=ppt/charts/_rels/chart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2.xlsx"/><Relationship Id="rId2" Type="http://schemas.microsoft.com/office/2011/relationships/chartColorStyle" Target="colors43.xml"/><Relationship Id="rId1" Type="http://schemas.microsoft.com/office/2011/relationships/chartStyle" Target="style4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FFD230"/>
            </a:solidFill>
          </c:spPr>
          <c:dPt>
            <c:idx val="0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FCA-49A8-A9F7-F43624B0F98E}"/>
              </c:ext>
            </c:extLst>
          </c:dPt>
          <c:dPt>
            <c:idx val="1"/>
            <c:bubble3D val="0"/>
            <c:spPr>
              <a:solidFill>
                <a:srgbClr val="FFE76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155-41F1-A4D5-5B427B807794}"/>
              </c:ext>
            </c:extLst>
          </c:dPt>
          <c:dPt>
            <c:idx val="2"/>
            <c:bubble3D val="0"/>
            <c:spPr>
              <a:solidFill>
                <a:srgbClr val="E5A90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8155-41F1-A4D5-5B427B807794}"/>
              </c:ext>
            </c:extLst>
          </c:dPt>
          <c:dPt>
            <c:idx val="3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FCA-49A8-A9F7-F43624B0F98E}"/>
              </c:ext>
            </c:extLst>
          </c:dPt>
          <c:cat>
            <c:strRef>
              <c:f>工作表1!$A$2:$A$5</c:f>
              <c:strCache>
                <c:ptCount val="3"/>
                <c:pt idx="0">
                  <c:v>飼料加工性熱料</c:v>
                </c:pt>
                <c:pt idx="1">
                  <c:v>農畜牧肉品</c:v>
                </c:pt>
                <c:pt idx="2">
                  <c:v>消費食品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32</c:v>
                </c:pt>
                <c:pt idx="1">
                  <c:v>44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55-41F1-A4D5-5B427B8077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速動比率</a:t>
            </a:r>
            <a:endParaRPr lang="en-US" altLang="zh-TW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1105610561056109E-2"/>
                  <c:y val="-4.80309041646165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3E9-4295-844E-198677284CDD}"/>
                </c:ext>
              </c:extLst>
            </c:dLbl>
            <c:dLbl>
              <c:idx val="2"/>
              <c:layout>
                <c:manualLayout>
                  <c:x val="-6.0532210701385217E-2"/>
                  <c:y val="7.40020119539532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E9-4295-844E-198677284CD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0.36020000000000002</c:v>
                </c:pt>
                <c:pt idx="1">
                  <c:v>0.40799999999999997</c:v>
                </c:pt>
                <c:pt idx="2">
                  <c:v>0.40300000000000002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3E9-4295-844E-198677284CDD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E9-4295-844E-198677284CD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0.50980000000000003</c:v>
                </c:pt>
                <c:pt idx="1">
                  <c:v>0.53010000000000002</c:v>
                </c:pt>
                <c:pt idx="2">
                  <c:v>0.46260000000000001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3E9-4295-844E-198677284CDD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0.79090000000000005</c:v>
                </c:pt>
                <c:pt idx="1">
                  <c:v>0.78720000000000001</c:v>
                </c:pt>
                <c:pt idx="2">
                  <c:v>0.875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3E9-4295-844E-198677284CD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9"/>
          <c:min val="0.3500000000000000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速動比率</a:t>
            </a:r>
            <a:endParaRPr lang="en-US" altLang="zh-TW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1105610561056109E-2"/>
                  <c:y val="-4.80309041646165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F6A-463F-A41C-D3BB55C2D343}"/>
                </c:ext>
              </c:extLst>
            </c:dLbl>
            <c:dLbl>
              <c:idx val="2"/>
              <c:layout>
                <c:manualLayout>
                  <c:x val="-6.0532210701385217E-2"/>
                  <c:y val="7.40020119539532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F6A-463F-A41C-D3BB55C2D3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0.36020000000000002</c:v>
                </c:pt>
                <c:pt idx="1">
                  <c:v>0.40799999999999997</c:v>
                </c:pt>
                <c:pt idx="2">
                  <c:v>0.40300000000000002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599-4991-943D-1B7924C64E97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F6A-463F-A41C-D3BB55C2D3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0.50980000000000003</c:v>
                </c:pt>
                <c:pt idx="1">
                  <c:v>0.53010000000000002</c:v>
                </c:pt>
                <c:pt idx="2">
                  <c:v>0.46260000000000001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599-4991-943D-1B7924C64E97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0.79090000000000005</c:v>
                </c:pt>
                <c:pt idx="1">
                  <c:v>0.78720000000000001</c:v>
                </c:pt>
                <c:pt idx="2">
                  <c:v>0.875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F6A-463F-A41C-D3BB55C2D343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9"/>
          <c:min val="0.3500000000000000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現金比率</a:t>
            </a:r>
            <a:endParaRPr lang="en-US" altLang="zh-TW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62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F6A-463F-A41C-D3BB55C2D343}"/>
                </c:ext>
              </c:extLst>
            </c:dLbl>
            <c:dLbl>
              <c:idx val="2"/>
              <c:layout>
                <c:manualLayout>
                  <c:x val="-4.8981055585873672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F6A-463F-A41C-D3BB55C2D3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6.1600000000000002E-2</c:v>
                </c:pt>
                <c:pt idx="1">
                  <c:v>3.4000000000000002E-2</c:v>
                </c:pt>
                <c:pt idx="2">
                  <c:v>3.5099999999999999E-2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599-4991-943D-1B7924C64E97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F6A-463F-A41C-D3BB55C2D3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0.25469999999999998</c:v>
                </c:pt>
                <c:pt idx="1">
                  <c:v>0.22389999999999999</c:v>
                </c:pt>
                <c:pt idx="2">
                  <c:v>0.1719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599-4991-943D-1B7924C64E97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30000000000000004"/>
          <c:min val="3.0000000000000006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應收帳款周轉率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solidFill>
              <a:srgbClr val="FEF8D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6.0505351642075217E-17"/>
                  <c:y val="-9.074242480611592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AD3-4382-9637-FCC1308FB8B9}"/>
                </c:ext>
              </c:extLst>
            </c:dLbl>
            <c:dLbl>
              <c:idx val="2"/>
              <c:layout>
                <c:manualLayout>
                  <c:x val="-1.2101070328415043E-16"/>
                  <c:y val="-4.693549058685932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AD3-4382-9637-FCC1308FB8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9.6999999999999993</c:v>
                </c:pt>
                <c:pt idx="1">
                  <c:v>9.3699999999999992</c:v>
                </c:pt>
                <c:pt idx="2">
                  <c:v>9.56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D3-4382-9637-FCC1308FB8B9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solidFill>
              <a:srgbClr val="FDCE5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12.56</c:v>
                </c:pt>
                <c:pt idx="1">
                  <c:v>13.1</c:v>
                </c:pt>
                <c:pt idx="2">
                  <c:v>14.12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AD3-4382-9637-FCC1308FB8B9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solidFill>
              <a:srgbClr val="FF434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General</c:formatCode>
                <c:ptCount val="3"/>
                <c:pt idx="0">
                  <c:v>16.649999999999999</c:v>
                </c:pt>
                <c:pt idx="1">
                  <c:v>14.93</c:v>
                </c:pt>
                <c:pt idx="2">
                  <c:v>14.32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D3-4382-9637-FCC1308FB8B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16830512"/>
        <c:axId val="1516833872"/>
      </c:bar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應收帳款收款天數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solidFill>
              <a:srgbClr val="FEF8D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9.9009900990099011E-3"/>
                  <c:y val="-9.387147393736165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AD3-4382-9637-FCC1308FB8B9}"/>
                </c:ext>
              </c:extLst>
            </c:dLbl>
            <c:dLbl>
              <c:idx val="2"/>
              <c:layout>
                <c:manualLayout>
                  <c:x val="-1.2101070328415043E-16"/>
                  <c:y val="-4.693549058685932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AD3-4382-9637-FCC1308FB8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37.61</c:v>
                </c:pt>
                <c:pt idx="1">
                  <c:v>38.950000000000003</c:v>
                </c:pt>
                <c:pt idx="2">
                  <c:v>38.17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D3-4382-9637-FCC1308FB8B9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solidFill>
              <a:srgbClr val="FDCE5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29.07</c:v>
                </c:pt>
                <c:pt idx="1">
                  <c:v>27.85</c:v>
                </c:pt>
                <c:pt idx="2">
                  <c:v>25.84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AD3-4382-9637-FCC1308FB8B9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solidFill>
              <a:srgbClr val="FF434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General</c:formatCode>
                <c:ptCount val="3"/>
                <c:pt idx="0">
                  <c:v>21.95</c:v>
                </c:pt>
                <c:pt idx="1">
                  <c:v>23.72</c:v>
                </c:pt>
                <c:pt idx="2">
                  <c:v>24.81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D3-4382-9637-FCC1308FB8B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16830512"/>
        <c:axId val="1516833872"/>
      </c:bar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存貨周轉率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solidFill>
              <a:srgbClr val="FEF8D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6.0505351642075217E-17"/>
                  <c:y val="-9.074242480611592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86F-43F7-BF7B-582D08FDFBB9}"/>
                </c:ext>
              </c:extLst>
            </c:dLbl>
            <c:dLbl>
              <c:idx val="2"/>
              <c:layout>
                <c:manualLayout>
                  <c:x val="-1.2101070328415043E-16"/>
                  <c:y val="-4.693549058685932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6F-43F7-BF7B-582D08FDFB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11.11</c:v>
                </c:pt>
                <c:pt idx="1">
                  <c:v>9.61</c:v>
                </c:pt>
                <c:pt idx="2">
                  <c:v>11.09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6F-43F7-BF7B-582D08FDFBB9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solidFill>
              <a:srgbClr val="FDCE5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8.8000000000000007</c:v>
                </c:pt>
                <c:pt idx="1">
                  <c:v>9.51</c:v>
                </c:pt>
                <c:pt idx="2">
                  <c:v>10.69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86F-43F7-BF7B-582D08FDFBB9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solidFill>
              <a:srgbClr val="FF434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General</c:formatCode>
                <c:ptCount val="3"/>
                <c:pt idx="0">
                  <c:v>6.84</c:v>
                </c:pt>
                <c:pt idx="1">
                  <c:v>6.73</c:v>
                </c:pt>
                <c:pt idx="2">
                  <c:v>6.66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6F-43F7-BF7B-582D08FDFBB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16830512"/>
        <c:axId val="1516833872"/>
      </c:bar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應付帳款周轉率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solidFill>
              <a:srgbClr val="FEF8D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4.9504950495049506E-3"/>
                  <c:y val="-1.251619652498154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2A4-4B75-AA43-0489A774DC7C}"/>
                </c:ext>
              </c:extLst>
            </c:dLbl>
            <c:dLbl>
              <c:idx val="2"/>
              <c:layout>
                <c:manualLayout>
                  <c:x val="-1.2101070328415043E-16"/>
                  <c:y val="-4.693549058685932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2A4-4B75-AA43-0489A774DC7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15.6</c:v>
                </c:pt>
                <c:pt idx="1">
                  <c:v>14.42</c:v>
                </c:pt>
                <c:pt idx="2">
                  <c:v>16.16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A4-4B75-AA43-0489A774DC7C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solidFill>
              <a:srgbClr val="FDCE5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14.29</c:v>
                </c:pt>
                <c:pt idx="1">
                  <c:v>15.58</c:v>
                </c:pt>
                <c:pt idx="2">
                  <c:v>16.38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2A4-4B75-AA43-0489A774DC7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16830512"/>
        <c:axId val="1516833872"/>
      </c:bar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應付帳款延遲付款天數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solidFill>
              <a:srgbClr val="FEF8D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0"/>
                  <c:y val="-1.877429478747227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CA7-4C93-923D-1464FA77A079}"/>
                </c:ext>
              </c:extLst>
            </c:dLbl>
            <c:dLbl>
              <c:idx val="2"/>
              <c:layout>
                <c:manualLayout>
                  <c:x val="-1.2101070328415043E-16"/>
                  <c:y val="-4.693549058685932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CA7-4C93-923D-1464FA77A07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23.4</c:v>
                </c:pt>
                <c:pt idx="1">
                  <c:v>25.31</c:v>
                </c:pt>
                <c:pt idx="2">
                  <c:v>22.58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CA7-4C93-923D-1464FA77A079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solidFill>
              <a:srgbClr val="FDCE5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25.55</c:v>
                </c:pt>
                <c:pt idx="1">
                  <c:v>23.42</c:v>
                </c:pt>
                <c:pt idx="2">
                  <c:v>22.28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CA7-4C93-923D-1464FA77A07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16830512"/>
        <c:axId val="1516833872"/>
      </c:bar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淨營運週期</a:t>
            </a:r>
            <a:endParaRPr lang="en-US" altLang="zh-TW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62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8B0-4592-98E9-A07DFBDC0825}"/>
                </c:ext>
              </c:extLst>
            </c:dLbl>
            <c:dLbl>
              <c:idx val="2"/>
              <c:layout>
                <c:manualLayout>
                  <c:x val="-4.8981055585873672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8B0-4592-98E9-A07DFBDC082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47.07</c:v>
                </c:pt>
                <c:pt idx="1">
                  <c:v>51.61</c:v>
                </c:pt>
                <c:pt idx="2">
                  <c:v>48.52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8B0-4592-98E9-A07DFBDC0825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4921649645279486E-2"/>
                  <c:y val="9.27763067414254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8B0-4592-98E9-A07DFBDC0825}"/>
                </c:ext>
              </c:extLst>
            </c:dLbl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8B0-4592-98E9-A07DFBDC082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44.99</c:v>
                </c:pt>
                <c:pt idx="1">
                  <c:v>42.83</c:v>
                </c:pt>
                <c:pt idx="2">
                  <c:v>37.71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8B0-4592-98E9-A07DFBDC0825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55"/>
          <c:min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現金流量比率</a:t>
            </a:r>
            <a:endParaRPr lang="en-US" altLang="zh-TW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1105610561056109E-2"/>
                  <c:y val="-4.80309041646165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628-486C-A933-D8053F3A8E69}"/>
                </c:ext>
              </c:extLst>
            </c:dLbl>
            <c:dLbl>
              <c:idx val="2"/>
              <c:layout>
                <c:manualLayout>
                  <c:x val="-5.8882045684883567E-2"/>
                  <c:y val="-9.496664113329725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628-486C-A933-D8053F3A8E6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0.42309999999999998</c:v>
                </c:pt>
                <c:pt idx="1">
                  <c:v>0.56179999999999997</c:v>
                </c:pt>
                <c:pt idx="2">
                  <c:v>0.19539999999999999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628-486C-A933-D8053F3A8E69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4.9554455445544675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628-486C-A933-D8053F3A8E6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0.24709999999999999</c:v>
                </c:pt>
                <c:pt idx="1">
                  <c:v>0.34139999999999998</c:v>
                </c:pt>
                <c:pt idx="2">
                  <c:v>7.6799999999999993E-2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628-486C-A933-D8053F3A8E69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4.9698942335178402E-2"/>
                  <c:y val="5.209866803523555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628-486C-A933-D8053F3A8E6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9.2799999999999994E-2</c:v>
                </c:pt>
                <c:pt idx="1">
                  <c:v>7.7899999999999997E-2</c:v>
                </c:pt>
                <c:pt idx="2">
                  <c:v>7.0499999999999993E-2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628-486C-A933-D8053F3A8E69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60000000000000009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FFD230"/>
            </a:solidFill>
          </c:spPr>
          <c:dPt>
            <c:idx val="0"/>
            <c:bubble3D val="0"/>
            <c:spPr>
              <a:solidFill>
                <a:srgbClr val="FFE76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440A-471D-B613-C5F407A044D2}"/>
              </c:ext>
            </c:extLst>
          </c:dPt>
          <c:dPt>
            <c:idx val="1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155-41F1-A4D5-5B427B807794}"/>
              </c:ext>
            </c:extLst>
          </c:dPt>
          <c:dPt>
            <c:idx val="2"/>
            <c:bubble3D val="0"/>
            <c:spPr>
              <a:solidFill>
                <a:srgbClr val="FCB90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8155-41F1-A4D5-5B427B807794}"/>
              </c:ext>
            </c:extLst>
          </c:dPt>
          <c:dPt>
            <c:idx val="3"/>
            <c:bubble3D val="0"/>
            <c:spPr>
              <a:solidFill>
                <a:srgbClr val="CA92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40A-471D-B613-C5F407A044D2}"/>
              </c:ext>
            </c:extLst>
          </c:dPt>
          <c:dPt>
            <c:idx val="4"/>
            <c:bubble3D val="0"/>
            <c:spPr>
              <a:solidFill>
                <a:srgbClr val="866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40A-471D-B613-C5F407A044D2}"/>
              </c:ext>
            </c:extLst>
          </c:dPt>
          <c:cat>
            <c:strRef>
              <c:f>工作表1!$A$2:$A$6</c:f>
              <c:strCache>
                <c:ptCount val="5"/>
                <c:pt idx="0">
                  <c:v>飼料</c:v>
                </c:pt>
                <c:pt idx="1">
                  <c:v>肉品</c:v>
                </c:pt>
                <c:pt idx="2">
                  <c:v>消費食品</c:v>
                </c:pt>
                <c:pt idx="3">
                  <c:v>物資</c:v>
                </c:pt>
                <c:pt idx="4">
                  <c:v>其他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50</c:v>
                </c:pt>
                <c:pt idx="1">
                  <c:v>19</c:v>
                </c:pt>
                <c:pt idx="2">
                  <c:v>16</c:v>
                </c:pt>
                <c:pt idx="3">
                  <c:v>14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55-41F1-A4D5-5B427B8077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u="none" strike="noStrike" kern="1200" spc="0" baseline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固定資產佔股東權益比率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2800" b="1" i="0" u="none" strike="noStrike" kern="1200" spc="0" baseline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62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CBA-4317-8EBC-D02BF622ED31}"/>
                </c:ext>
              </c:extLst>
            </c:dLbl>
            <c:dLbl>
              <c:idx val="2"/>
              <c:layout>
                <c:manualLayout>
                  <c:x val="-4.8981055585873672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CBA-4317-8EBC-D02BF622ED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1.4972000000000001</c:v>
                </c:pt>
                <c:pt idx="1">
                  <c:v>1.4998</c:v>
                </c:pt>
                <c:pt idx="2">
                  <c:v>1.4534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CBA-4317-8EBC-D02BF622ED31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CBA-4317-8EBC-D02BF622ED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0.81579999999999997</c:v>
                </c:pt>
                <c:pt idx="1">
                  <c:v>0.78010000000000002</c:v>
                </c:pt>
                <c:pt idx="2">
                  <c:v>0.76949999999999996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CBA-4317-8EBC-D02BF622ED3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1.7000000000000002"/>
          <c:min val="0.70000000000000007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固定資產占長期資金比率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62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CBA-4317-8EBC-D02BF622ED31}"/>
                </c:ext>
              </c:extLst>
            </c:dLbl>
            <c:dLbl>
              <c:idx val="2"/>
              <c:layout>
                <c:manualLayout>
                  <c:x val="-4.8981055585873672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CBA-4317-8EBC-D02BF622ED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0.8579</c:v>
                </c:pt>
                <c:pt idx="1">
                  <c:v>0.81610000000000005</c:v>
                </c:pt>
                <c:pt idx="2">
                  <c:v>0.81059999999999999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CBA-4317-8EBC-D02BF622ED31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5482705750890047E-2"/>
                  <c:y val="8.026011021644396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AEE-4998-8659-5A06F213C6F2}"/>
                </c:ext>
              </c:extLst>
            </c:dLbl>
            <c:dLbl>
              <c:idx val="1"/>
              <c:layout>
                <c:manualLayout>
                  <c:x val="-6.0532210701385161E-2"/>
                  <c:y val="7.08729628227078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AEE-4998-8659-5A06F213C6F2}"/>
                </c:ext>
              </c:extLst>
            </c:dLbl>
            <c:dLbl>
              <c:idx val="2"/>
              <c:layout>
                <c:manualLayout>
                  <c:x val="-5.7805280528052803E-2"/>
                  <c:y val="7.08729628227078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CBA-4317-8EBC-D02BF622ED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0.82730000000000004</c:v>
                </c:pt>
                <c:pt idx="1">
                  <c:v>0.78269999999999995</c:v>
                </c:pt>
                <c:pt idx="2">
                  <c:v>0.78269999999999995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CBA-4317-8EBC-D02BF622ED3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in val="0.70000000000000007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固定長期適合率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62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CBA-4317-8EBC-D02BF622ED31}"/>
                </c:ext>
              </c:extLst>
            </c:dLbl>
            <c:dLbl>
              <c:idx val="2"/>
              <c:layout>
                <c:manualLayout>
                  <c:x val="-4.8981055585873672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CBA-4317-8EBC-D02BF622ED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1.1887000000000001</c:v>
                </c:pt>
                <c:pt idx="1">
                  <c:v>1.2491000000000001</c:v>
                </c:pt>
                <c:pt idx="2">
                  <c:v>1.2618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CBA-4317-8EBC-D02BF622ED31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CBA-4317-8EBC-D02BF622ED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1.2936000000000001</c:v>
                </c:pt>
                <c:pt idx="1">
                  <c:v>1.367</c:v>
                </c:pt>
                <c:pt idx="2">
                  <c:v>1.3287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CBA-4317-8EBC-D02BF622ED3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in val="1.150000000000000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固定資產比率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62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CBA-4317-8EBC-D02BF622ED31}"/>
                </c:ext>
              </c:extLst>
            </c:dLbl>
            <c:dLbl>
              <c:idx val="2"/>
              <c:layout>
                <c:manualLayout>
                  <c:x val="-4.8981055585873672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CBA-4317-8EBC-D02BF622ED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0.5655</c:v>
                </c:pt>
                <c:pt idx="1">
                  <c:v>0.56020000000000003</c:v>
                </c:pt>
                <c:pt idx="2">
                  <c:v>0.52239999999999998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CBA-4317-8EBC-D02BF622ED31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CBA-4317-8EBC-D02BF622ED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0.39800000000000002</c:v>
                </c:pt>
                <c:pt idx="1">
                  <c:v>0.38290000000000002</c:v>
                </c:pt>
                <c:pt idx="2">
                  <c:v>0.35670000000000002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CBA-4317-8EBC-D02BF622ED3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in val="0.3500000000000000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長期負債比率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62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CE61-492F-A85A-0E0412BEA4A2}"/>
                </c:ext>
              </c:extLst>
            </c:dLbl>
            <c:dLbl>
              <c:idx val="2"/>
              <c:layout>
                <c:manualLayout>
                  <c:x val="-4.8981055585873672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E61-492F-A85A-0E0412BEA4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0.29339999999999999</c:v>
                </c:pt>
                <c:pt idx="1">
                  <c:v>0.317</c:v>
                </c:pt>
                <c:pt idx="2">
                  <c:v>0.28939999999999999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E61-492F-A85A-0E0412BEA4A2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E61-492F-A85A-0E0412BEA4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2.3599999999999999E-2</c:v>
                </c:pt>
                <c:pt idx="1">
                  <c:v>3.1399999999999997E-2</c:v>
                </c:pt>
                <c:pt idx="2">
                  <c:v>2.7900000000000001E-2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E61-492F-A85A-0E0412BEA4A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35000000000000003"/>
          <c:min val="2.0000000000000004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權益比率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62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CE61-492F-A85A-0E0412BEA4A2}"/>
                </c:ext>
              </c:extLst>
            </c:dLbl>
            <c:dLbl>
              <c:idx val="2"/>
              <c:layout>
                <c:manualLayout>
                  <c:x val="-4.8981055585873672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E61-492F-A85A-0E0412BEA4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0.37769999999999998</c:v>
                </c:pt>
                <c:pt idx="1">
                  <c:v>0.3735</c:v>
                </c:pt>
                <c:pt idx="2">
                  <c:v>0.35949999999999999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E61-492F-A85A-0E0412BEA4A2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E61-492F-A85A-0E0412BEA4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0.4879</c:v>
                </c:pt>
                <c:pt idx="1">
                  <c:v>0.49080000000000001</c:v>
                </c:pt>
                <c:pt idx="2">
                  <c:v>0.46350000000000002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E61-492F-A85A-0E0412BEA4A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55000000000000004"/>
          <c:min val="0.3000000000000000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u="none" strike="noStrike" kern="1200" spc="0" baseline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賺取利息倍數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2800" b="1" i="0" u="none" strike="noStrike" kern="1200" spc="0" baseline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62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36ED-45D7-9EF1-DD5A86BD3C67}"/>
                </c:ext>
              </c:extLst>
            </c:dLbl>
            <c:dLbl>
              <c:idx val="2"/>
              <c:layout>
                <c:manualLayout>
                  <c:x val="-4.8981055585873672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6ED-45D7-9EF1-DD5A86BD3C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9.17</c:v>
                </c:pt>
                <c:pt idx="1">
                  <c:v>14.03</c:v>
                </c:pt>
                <c:pt idx="2">
                  <c:v>13.59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6ED-45D7-9EF1-DD5A86BD3C67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4921649645279486E-2"/>
                  <c:y val="9.27763067414254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ED-45D7-9EF1-DD5A86BD3C67}"/>
                </c:ext>
              </c:extLst>
            </c:dLbl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ED-45D7-9EF1-DD5A86BD3C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8.61</c:v>
                </c:pt>
                <c:pt idx="1">
                  <c:v>9.23</c:v>
                </c:pt>
                <c:pt idx="2">
                  <c:v>6.44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6ED-45D7-9EF1-DD5A86BD3C67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44450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4343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7.1208778358150801E-2"/>
                  <c:y val="-1.98694619834081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57C-44ED-8D9F-34C2F488E09A}"/>
                </c:ext>
              </c:extLst>
            </c:dLbl>
            <c:dLbl>
              <c:idx val="2"/>
              <c:layout>
                <c:manualLayout>
                  <c:x val="-5.3271484628777961E-2"/>
                  <c:y val="0.1084215523976523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57C-44ED-8D9F-34C2F488E09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General</c:formatCode>
                <c:ptCount val="3"/>
                <c:pt idx="0">
                  <c:v>9.3000000000000007</c:v>
                </c:pt>
                <c:pt idx="1">
                  <c:v>9.65</c:v>
                </c:pt>
                <c:pt idx="2">
                  <c:v>13.52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57C-44ED-8D9F-34C2F488E09A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15"/>
          <c:min val="6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營業成本率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5581715651880151E-2"/>
                  <c:y val="-4.80309041646165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3D49-4C61-81A8-C3524FE945F3}"/>
                </c:ext>
              </c:extLst>
            </c:dLbl>
            <c:dLbl>
              <c:idx val="1"/>
              <c:layout>
                <c:manualLayout>
                  <c:x val="-6.1105610561056109E-2"/>
                  <c:y val="-6.993424808333421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8AE-4A6D-A792-83951C0DFE16}"/>
                </c:ext>
              </c:extLst>
            </c:dLbl>
            <c:dLbl>
              <c:idx val="2"/>
              <c:layout>
                <c:manualLayout>
                  <c:x val="-5.72318806683818E-2"/>
                  <c:y val="-6.993424808333421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8AE-4A6D-A792-83951C0DFE1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0.83560000000000001</c:v>
                </c:pt>
                <c:pt idx="1">
                  <c:v>0.82850000000000001</c:v>
                </c:pt>
                <c:pt idx="2">
                  <c:v>0.86609999999999998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8AE-4A6D-A792-83951C0DFE16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2182375717886748E-2"/>
                  <c:y val="-7.306329721457958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8AE-4A6D-A792-83951C0DFE16}"/>
                </c:ext>
              </c:extLst>
            </c:dLbl>
            <c:dLbl>
              <c:idx val="2"/>
              <c:layout>
                <c:manualLayout>
                  <c:x val="-5.7805280528052803E-2"/>
                  <c:y val="-5.11599532958619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8AE-4A6D-A792-83951C0DFE1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0.85599999999999998</c:v>
                </c:pt>
                <c:pt idx="1">
                  <c:v>0.86539999999999995</c:v>
                </c:pt>
                <c:pt idx="2">
                  <c:v>0.89970000000000006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28AE-4A6D-A792-83951C0DFE16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9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營業毛利率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1105610561056109E-2"/>
                  <c:y val="5.522771716648093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8AE-4A6D-A792-83951C0DFE16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8AE-4A6D-A792-83951C0DFE1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0.16439999999999999</c:v>
                </c:pt>
                <c:pt idx="1">
                  <c:v>0.17150000000000001</c:v>
                </c:pt>
                <c:pt idx="2">
                  <c:v>0.13389999999999999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8AE-4A6D-A792-83951C0DFE16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2182375717886748E-2"/>
                  <c:y val="7.087296282270771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8AE-4A6D-A792-83951C0DFE16}"/>
                </c:ext>
              </c:extLst>
            </c:dLbl>
            <c:dLbl>
              <c:idx val="2"/>
              <c:layout>
                <c:manualLayout>
                  <c:x val="-5.7805280528052803E-2"/>
                  <c:y val="-3.238565850838978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8AE-4A6D-A792-83951C0DFE1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0.14399999999999999</c:v>
                </c:pt>
                <c:pt idx="1">
                  <c:v>0.1346</c:v>
                </c:pt>
                <c:pt idx="2">
                  <c:v>0.1003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28AE-4A6D-A792-83951C0DFE16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0.252</c:v>
                </c:pt>
                <c:pt idx="1">
                  <c:v>0.18340000000000001</c:v>
                </c:pt>
                <c:pt idx="2">
                  <c:v>0.22459999999999999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28AE-4A6D-A792-83951C0DFE16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30000000000000004"/>
          <c:min val="0.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營業利益率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4.9554455445544557E-2"/>
                  <c:y val="-5.11599532958619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C4F-4E37-A35E-D75ECA83541D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C4F-4E37-A35E-D75ECA83541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8.2000000000000003E-2</c:v>
                </c:pt>
                <c:pt idx="1">
                  <c:v>0.1004</c:v>
                </c:pt>
                <c:pt idx="2">
                  <c:v>6.9199999999999998E-2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C4F-4E37-A35E-D75ECA83541D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2182375717886748E-2"/>
                  <c:y val="7.087296282270771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C4F-4E37-A35E-D75ECA83541D}"/>
                </c:ext>
              </c:extLst>
            </c:dLbl>
            <c:dLbl>
              <c:idx val="2"/>
              <c:layout>
                <c:manualLayout>
                  <c:x val="-5.7805280528052803E-2"/>
                  <c:y val="-3.238565850838978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C4F-4E37-A35E-D75ECA83541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5.1900000000000002E-2</c:v>
                </c:pt>
                <c:pt idx="1">
                  <c:v>5.4199999999999998E-2</c:v>
                </c:pt>
                <c:pt idx="2">
                  <c:v>2.7E-2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C4F-4E37-A35E-D75ECA83541D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9698942335178367E-2"/>
                  <c:y val="8.026011021644396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C4F-4E37-A35E-D75ECA83541D}"/>
                </c:ext>
              </c:extLst>
            </c:dLbl>
            <c:dLbl>
              <c:idx val="1"/>
              <c:layout>
                <c:manualLayout>
                  <c:x val="-5.7285543514981482E-2"/>
                  <c:y val="6.774391369146244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C4F-4E37-A35E-D75ECA83541D}"/>
                </c:ext>
              </c:extLst>
            </c:dLbl>
            <c:dLbl>
              <c:idx val="2"/>
              <c:layout>
                <c:manualLayout>
                  <c:x val="-5.8935708531483069E-2"/>
                  <c:y val="-3.551470763963505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C4F-4E37-A35E-D75ECA83541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2.98E-2</c:v>
                </c:pt>
                <c:pt idx="1">
                  <c:v>-6.0699999999999997E-2</c:v>
                </c:pt>
                <c:pt idx="2">
                  <c:v>-6.9999999999999999E-4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C4F-4E37-A35E-D75ECA83541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15000000000000002"/>
          <c:min val="-0.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FFD23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explosion val="5"/>
            <c:spPr>
              <a:pattFill prst="wdUpDiag">
                <a:fgClr>
                  <a:srgbClr val="FFD230"/>
                </a:fgClr>
                <a:bgClr>
                  <a:srgbClr val="FCB90D"/>
                </a:bgClr>
              </a:patt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05E-40BE-8321-6BF884407F6B}"/>
              </c:ext>
            </c:extLst>
          </c:dPt>
          <c:dPt>
            <c:idx val="1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05E-40BE-8321-6BF884407F6B}"/>
              </c:ext>
            </c:extLst>
          </c:dPt>
          <c:dPt>
            <c:idx val="2"/>
            <c:bubble3D val="0"/>
            <c:spPr>
              <a:solidFill>
                <a:srgbClr val="FFE762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05E-40BE-8321-6BF884407F6B}"/>
              </c:ext>
            </c:extLst>
          </c:dPt>
          <c:dPt>
            <c:idx val="3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05E-40BE-8321-6BF884407F6B}"/>
              </c:ext>
            </c:extLst>
          </c:dPt>
          <c:cat>
            <c:strRef>
              <c:f>工作表1!$A$2:$A$5</c:f>
              <c:strCache>
                <c:ptCount val="3"/>
                <c:pt idx="0">
                  <c:v>中部</c:v>
                </c:pt>
                <c:pt idx="1">
                  <c:v>南部</c:v>
                </c:pt>
                <c:pt idx="2">
                  <c:v>北部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64</c:v>
                </c:pt>
                <c:pt idx="1">
                  <c:v>24</c:v>
                </c:pt>
                <c:pt idx="2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05E-40BE-8321-6BF884407F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營業外收支率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9698942335178402E-2"/>
                  <c:y val="7.713106108519864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7F3-4F77-B436-875028195935}"/>
                </c:ext>
              </c:extLst>
            </c:dLbl>
            <c:dLbl>
              <c:idx val="1"/>
              <c:layout>
                <c:manualLayout>
                  <c:x val="-6.1105610561056109E-2"/>
                  <c:y val="5.522771716648093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7F3-4F77-B436-875028195935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7F3-4F77-B436-87502819593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2.2000000000000001E-3</c:v>
                </c:pt>
                <c:pt idx="1">
                  <c:v>-3.8999999999999998E-3</c:v>
                </c:pt>
                <c:pt idx="2">
                  <c:v>-2.5999999999999999E-3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7F3-4F77-B436-875028195935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2999272368181728E-2"/>
                  <c:y val="-8.24504446083157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7F3-4F77-B436-875028195935}"/>
                </c:ext>
              </c:extLst>
            </c:dLbl>
            <c:dLbl>
              <c:idx val="1"/>
              <c:layout>
                <c:manualLayout>
                  <c:x val="-6.0532210701385217E-2"/>
                  <c:y val="-7.93213954770704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7F3-4F77-B436-875028195935}"/>
                </c:ext>
              </c:extLst>
            </c:dLbl>
            <c:dLbl>
              <c:idx val="2"/>
              <c:layout>
                <c:manualLayout>
                  <c:x val="-4.7904290429042908E-2"/>
                  <c:y val="-6.6805198952088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7F3-4F77-B436-87502819593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2.8E-3</c:v>
                </c:pt>
                <c:pt idx="1">
                  <c:v>-5.0000000000000001E-4</c:v>
                </c:pt>
                <c:pt idx="2">
                  <c:v>3.2000000000000002E-3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7F3-4F77-B436-875028195935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5.000000000000001E-3"/>
          <c:min val="-5.000000000000001E-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純益率</a:t>
            </a:r>
            <a:r>
              <a:rPr lang="en-US" altLang="zh-TW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稅後淨利率</a:t>
            </a:r>
            <a:r>
              <a:rPr lang="en-US" altLang="zh-TW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2854785478547855E-2"/>
                  <c:y val="-5.42890024271073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835-4A58-A5FB-2C4098CDC607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35-4A58-A5FB-2C4098CDC60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6.7799999999999999E-2</c:v>
                </c:pt>
                <c:pt idx="1">
                  <c:v>7.7399999999999997E-2</c:v>
                </c:pt>
                <c:pt idx="2">
                  <c:v>5.3499999999999999E-2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835-4A58-A5FB-2C4098CDC607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2999272368181728E-2"/>
                  <c:y val="6.774391369146244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35-4A58-A5FB-2C4098CDC607}"/>
                </c:ext>
              </c:extLst>
            </c:dLbl>
            <c:dLbl>
              <c:idx val="1"/>
              <c:layout>
                <c:manualLayout>
                  <c:x val="-5.2281385618876908E-2"/>
                  <c:y val="-5.115995329586205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35-4A58-A5FB-2C4098CDC607}"/>
                </c:ext>
              </c:extLst>
            </c:dLbl>
            <c:dLbl>
              <c:idx val="2"/>
              <c:layout>
                <c:manualLayout>
                  <c:x val="-4.9554455445544675E-2"/>
                  <c:y val="7.40020119539532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35-4A58-A5FB-2C4098CDC60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4.2999999999999997E-2</c:v>
                </c:pt>
                <c:pt idx="1">
                  <c:v>4.3200000000000002E-2</c:v>
                </c:pt>
                <c:pt idx="2">
                  <c:v>2.52E-2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835-4A58-A5FB-2C4098CDC607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0.12590000000000001</c:v>
                </c:pt>
                <c:pt idx="1">
                  <c:v>-1.5E-3</c:v>
                </c:pt>
                <c:pt idx="2">
                  <c:v>0.12479999999999999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5835-4A58-A5FB-2C4098CDC607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15000000000000002"/>
          <c:min val="-1.000000000000000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總資產報酬率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2854785478547855E-2"/>
                  <c:y val="-6.6805198952088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6B1-45C8-BBFD-C2C1ABAF0563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6B1-45C8-BBFD-C2C1ABAF056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7.3800000000000004E-2</c:v>
                </c:pt>
                <c:pt idx="1">
                  <c:v>9.01E-2</c:v>
                </c:pt>
                <c:pt idx="2">
                  <c:v>6.7299999999999999E-2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6B1-45C8-BBFD-C2C1ABAF0563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2182375717886748E-2"/>
                  <c:y val="7.087296282270771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6B1-45C8-BBFD-C2C1ABAF0563}"/>
                </c:ext>
              </c:extLst>
            </c:dLbl>
            <c:dLbl>
              <c:idx val="2"/>
              <c:layout>
                <c:manualLayout>
                  <c:x val="-5.7805280528052803E-2"/>
                  <c:y val="-3.238565850838978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6B1-45C8-BBFD-C2C1ABAF056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5.7799999999999997E-2</c:v>
                </c:pt>
                <c:pt idx="1">
                  <c:v>6.7299999999999999E-2</c:v>
                </c:pt>
                <c:pt idx="2">
                  <c:v>4.1500000000000002E-2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86B1-45C8-BBFD-C2C1ABAF0563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1.0200000000000001E-2</c:v>
                </c:pt>
                <c:pt idx="1">
                  <c:v>8.5000000000000006E-3</c:v>
                </c:pt>
                <c:pt idx="2">
                  <c:v>1.43E-2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86B1-45C8-BBFD-C2C1ABAF0563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1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股東權益報酬率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1105610561056109E-2"/>
                  <c:y val="5.522771716648093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A3B-4384-B27E-45D459A8483A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A3B-4384-B27E-45D459A8483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0.17760000000000001</c:v>
                </c:pt>
                <c:pt idx="1">
                  <c:v>0.22900000000000001</c:v>
                </c:pt>
                <c:pt idx="2">
                  <c:v>0.17150000000000001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A3B-4384-B27E-45D459A8483A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2182375717886748E-2"/>
                  <c:y val="7.087296282270771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A3B-4384-B27E-45D459A8483A}"/>
                </c:ext>
              </c:extLst>
            </c:dLbl>
            <c:dLbl>
              <c:idx val="2"/>
              <c:layout>
                <c:manualLayout>
                  <c:x val="-5.7805280528052803E-2"/>
                  <c:y val="-3.238565850838978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A3B-4384-B27E-45D459A8483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0.1331</c:v>
                </c:pt>
                <c:pt idx="1">
                  <c:v>0.15820000000000001</c:v>
                </c:pt>
                <c:pt idx="2">
                  <c:v>0.10059999999999999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A3B-4384-B27E-45D459A8483A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2.4799999999999999E-2</c:v>
                </c:pt>
                <c:pt idx="1">
                  <c:v>2.07E-2</c:v>
                </c:pt>
                <c:pt idx="2">
                  <c:v>3.2300000000000002E-2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7A3B-4384-B27E-45D459A8483A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2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營業收入成長率</a:t>
            </a:r>
            <a:endParaRPr lang="en-US" altLang="zh-TW" sz="28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7805280528052866E-2"/>
                  <c:y val="-5.74180515583527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971C-4BB4-AAC6-0FA5227DCEB9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71C-4BB4-AAC6-0FA5227DCE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-4.1200000000000001E-2</c:v>
                </c:pt>
                <c:pt idx="1">
                  <c:v>6.8999999999999999E-3</c:v>
                </c:pt>
                <c:pt idx="2">
                  <c:v>0.1658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71C-4BB4-AAC6-0FA5227DCEB9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5536368597489639E-2"/>
                  <c:y val="6.774391369146257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71C-4BB4-AAC6-0FA5227DCEB9}"/>
                </c:ext>
              </c:extLst>
            </c:dLbl>
            <c:dLbl>
              <c:idx val="1"/>
              <c:layout>
                <c:manualLayout>
                  <c:x val="-4.7330890569371897E-2"/>
                  <c:y val="0.1459701419725969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71C-4BB4-AAC6-0FA5227DCEB9}"/>
                </c:ext>
              </c:extLst>
            </c:dLbl>
            <c:dLbl>
              <c:idx val="2"/>
              <c:layout>
                <c:manualLayout>
                  <c:x val="-5.7805280528052803E-2"/>
                  <c:y val="-3.238565850838978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71C-4BB4-AAC6-0FA5227DCE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-7.5200000000000003E-2</c:v>
                </c:pt>
                <c:pt idx="1">
                  <c:v>-1.9300000000000001E-2</c:v>
                </c:pt>
                <c:pt idx="2">
                  <c:v>0.1169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971C-4BB4-AAC6-0FA5227DCEB9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4.9698942335178402E-2"/>
                  <c:y val="6.7743913691462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71C-4BB4-AAC6-0FA5227DCE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4.0099999999999997E-2</c:v>
                </c:pt>
                <c:pt idx="1">
                  <c:v>7.0000000000000007E-2</c:v>
                </c:pt>
                <c:pt idx="2">
                  <c:v>9.64E-2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971C-4BB4-AAC6-0FA5227DCEB9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2"/>
          <c:min val="-0.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營業毛利成長率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3985213481978087E-2"/>
                  <c:y val="6.148581542897169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443-4D6E-BB56-86D934282B59}"/>
                </c:ext>
              </c:extLst>
            </c:dLbl>
            <c:dLbl>
              <c:idx val="1"/>
              <c:layout>
                <c:manualLayout>
                  <c:x val="-6.1105610561056109E-2"/>
                  <c:y val="5.522771716648093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443-4D6E-BB56-86D934282B59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43-4D6E-BB56-86D934282B5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-8.1000000000000003E-2</c:v>
                </c:pt>
                <c:pt idx="1">
                  <c:v>0.29020000000000001</c:v>
                </c:pt>
                <c:pt idx="2">
                  <c:v>0.14019999999999999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443-4D6E-BB56-86D934282B59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4.8981055585873484E-2"/>
                  <c:y val="-3.864375677088045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43-4D6E-BB56-86D934282B59}"/>
                </c:ext>
              </c:extLst>
            </c:dLbl>
            <c:dLbl>
              <c:idx val="2"/>
              <c:layout>
                <c:manualLayout>
                  <c:x val="-5.9455445544554453E-2"/>
                  <c:y val="4.896961890399018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43-4D6E-BB56-86D934282B5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-1.0699999999999999E-2</c:v>
                </c:pt>
                <c:pt idx="1">
                  <c:v>0.31709999999999999</c:v>
                </c:pt>
                <c:pt idx="2">
                  <c:v>5.8000000000000003E-2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443-4D6E-BB56-86D934282B59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72318806683818E-2"/>
                  <c:y val="5.522771716648099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43-4D6E-BB56-86D934282B5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6.7400000000000002E-2</c:v>
                </c:pt>
                <c:pt idx="1">
                  <c:v>0.1701</c:v>
                </c:pt>
                <c:pt idx="2">
                  <c:v>5.9499999999999997E-2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443-4D6E-BB56-86D934282B59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35000000000000003"/>
          <c:min val="-0.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營業利益成長率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8118811881188152E-2"/>
                  <c:y val="7.08729628227078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5B-4AB4-ABE6-F257CDE321ED}"/>
                </c:ext>
              </c:extLst>
            </c:dLbl>
            <c:dLbl>
              <c:idx val="1"/>
              <c:layout>
                <c:manualLayout>
                  <c:x val="-6.1105610561056047E-2"/>
                  <c:y val="-5.741805155835275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85B-4AB4-ABE6-F257CDE321ED}"/>
                </c:ext>
              </c:extLst>
            </c:dLbl>
            <c:dLbl>
              <c:idx val="2"/>
              <c:layout>
                <c:manualLayout>
                  <c:x val="-6.0532210701385217E-2"/>
                  <c:y val="6.461486456021707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5B-4AB4-ABE6-F257CDE321E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-0.21659999999999999</c:v>
                </c:pt>
                <c:pt idx="1">
                  <c:v>0.46100000000000002</c:v>
                </c:pt>
                <c:pt idx="2">
                  <c:v>0.25900000000000001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85B-4AB4-ABE6-F257CDE321ED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6.0532210701385099E-2"/>
                  <c:y val="-4.490185503337121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5B-4AB4-ABE6-F257CDE321ED}"/>
                </c:ext>
              </c:extLst>
            </c:dLbl>
            <c:dLbl>
              <c:idx val="2"/>
              <c:layout>
                <c:manualLayout>
                  <c:x val="-5.7805280528052803E-2"/>
                  <c:y val="-3.238565850838978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5B-4AB4-ABE6-F257CDE321E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-0.1135</c:v>
                </c:pt>
                <c:pt idx="1">
                  <c:v>0.96860000000000002</c:v>
                </c:pt>
                <c:pt idx="2">
                  <c:v>0.3039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85B-4AB4-ABE6-F257CDE321ED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8882045684883512E-2"/>
                  <c:y val="4.896961890399018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5B-4AB4-ABE6-F257CDE321E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7.0199999999999999E-2</c:v>
                </c:pt>
                <c:pt idx="1">
                  <c:v>0.24579999999999999</c:v>
                </c:pt>
                <c:pt idx="2">
                  <c:v>-0.1535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585B-4AB4-ABE6-F257CDE321E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1"/>
          <c:min val="-0.2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稅前淨利成長率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4550427483693246E-2"/>
                  <c:y val="8.0260110216444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72F-4283-AEF2-19DC7469F331}"/>
                </c:ext>
              </c:extLst>
            </c:dLbl>
            <c:dLbl>
              <c:idx val="1"/>
              <c:layout>
                <c:manualLayout>
                  <c:x val="-6.1105610561056109E-2"/>
                  <c:y val="5.522771716648093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72F-4283-AEF2-19DC7469F331}"/>
                </c:ext>
              </c:extLst>
            </c:dLbl>
            <c:dLbl>
              <c:idx val="2"/>
              <c:layout>
                <c:manualLayout>
                  <c:x val="-5.8882045684883449E-2"/>
                  <c:y val="6.148581542897169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72F-4283-AEF2-19DC7469F3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-0.16339999999999999</c:v>
                </c:pt>
                <c:pt idx="1">
                  <c:v>0.45979999999999999</c:v>
                </c:pt>
                <c:pt idx="2">
                  <c:v>0.1724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72F-4283-AEF2-19DC7469F331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2999272368181728E-2"/>
                  <c:y val="-8.24504446083157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72F-4283-AEF2-19DC7469F331}"/>
                </c:ext>
              </c:extLst>
            </c:dLbl>
            <c:dLbl>
              <c:idx val="1"/>
              <c:layout>
                <c:manualLayout>
                  <c:x val="-6.0532210701385217E-2"/>
                  <c:y val="-7.93213954770704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72F-4283-AEF2-19DC7469F331}"/>
                </c:ext>
              </c:extLst>
            </c:dLbl>
            <c:dLbl>
              <c:idx val="2"/>
              <c:layout>
                <c:manualLayout>
                  <c:x val="-4.7904290429042908E-2"/>
                  <c:y val="-6.6805198952088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72F-4283-AEF2-19DC7469F3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-5.8500000000000003E-2</c:v>
                </c:pt>
                <c:pt idx="1">
                  <c:v>0.74229999999999996</c:v>
                </c:pt>
                <c:pt idx="2">
                  <c:v>0.1867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D72F-4283-AEF2-19DC7469F33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8"/>
          <c:min val="-0.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稅後淨利成長率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6567656765676599E-2"/>
                  <c:y val="5.522771716648081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75A-4627-AA11-DEBF93D70E44}"/>
                </c:ext>
              </c:extLst>
            </c:dLbl>
            <c:dLbl>
              <c:idx val="1"/>
              <c:layout>
                <c:manualLayout>
                  <c:x val="-5.7805280528052866E-2"/>
                  <c:y val="-2.612756024589891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75A-4627-AA11-DEBF93D70E44}"/>
                </c:ext>
              </c:extLst>
            </c:dLbl>
            <c:dLbl>
              <c:idx val="2"/>
              <c:layout>
                <c:manualLayout>
                  <c:x val="-5.0631220602375196E-2"/>
                  <c:y val="4.89696189039900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75A-4627-AA11-DEBF93D70E4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-0.15959999999999999</c:v>
                </c:pt>
                <c:pt idx="1">
                  <c:v>0.4556</c:v>
                </c:pt>
                <c:pt idx="2">
                  <c:v>0.18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75A-4627-AA11-DEBF93D70E44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8882045684883512E-2"/>
                  <c:y val="-3.86437567708804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75A-4627-AA11-DEBF93D70E44}"/>
                </c:ext>
              </c:extLst>
            </c:dLbl>
            <c:dLbl>
              <c:idx val="2"/>
              <c:layout>
                <c:manualLayout>
                  <c:x val="-1.6996699669966997E-3"/>
                  <c:y val="-1.04823145896720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75A-4627-AA11-DEBF93D70E4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-8.0600000000000005E-2</c:v>
                </c:pt>
                <c:pt idx="1">
                  <c:v>0.68540000000000001</c:v>
                </c:pt>
                <c:pt idx="2">
                  <c:v>0.26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75A-4627-AA11-DEBF93D70E44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0.28620000000000001</c:v>
                </c:pt>
                <c:pt idx="1">
                  <c:v>-0.31219999999999998</c:v>
                </c:pt>
                <c:pt idx="2">
                  <c:v>0.34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775A-4627-AA11-DEBF93D70E4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70000000000000007"/>
          <c:min val="-0.3500000000000000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總資產報酬成長率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6299602401185034E-2"/>
                  <c:y val="6.774391369146244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EB9-4894-A70F-B212FD27703E}"/>
                </c:ext>
              </c:extLst>
            </c:dLbl>
            <c:dLbl>
              <c:idx val="1"/>
              <c:layout>
                <c:manualLayout>
                  <c:x val="-3.6353135313531355E-2"/>
                  <c:y val="9.59053558726707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B9-4894-A70F-B212FD27703E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7.6499999999999999E-2</c:v>
                </c:pt>
                <c:pt idx="1">
                  <c:v>3.6999999999999998E-2</c:v>
                </c:pt>
                <c:pt idx="2">
                  <c:v>0.13880000000000001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EB9-4894-A70F-B212FD27703E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2999272368181728E-2"/>
                  <c:y val="-8.24504446083157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B9-4894-A70F-B212FD27703E}"/>
                </c:ext>
              </c:extLst>
            </c:dLbl>
            <c:dLbl>
              <c:idx val="1"/>
              <c:layout>
                <c:manualLayout>
                  <c:x val="-6.0532210701385217E-2"/>
                  <c:y val="-7.93213954770704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B9-4894-A70F-B212FD27703E}"/>
                </c:ext>
              </c:extLst>
            </c:dLbl>
            <c:dLbl>
              <c:idx val="2"/>
              <c:layout>
                <c:manualLayout>
                  <c:x val="-4.7904290429042908E-2"/>
                  <c:y val="-6.6805198952088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9.1399999999999995E-2</c:v>
                </c:pt>
                <c:pt idx="1">
                  <c:v>3.9899999999999998E-2</c:v>
                </c:pt>
                <c:pt idx="2">
                  <c:v>9.8900000000000002E-2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EB9-4894-A70F-B212FD27703E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15000000000000002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FFD23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explosion val="5"/>
            <c:spPr>
              <a:pattFill prst="wdUpDiag">
                <a:fgClr>
                  <a:srgbClr val="FFD230"/>
                </a:fgClr>
                <a:bgClr>
                  <a:srgbClr val="FCB90D"/>
                </a:bgClr>
              </a:patt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94E-4EDD-A4E2-477FF76A8221}"/>
              </c:ext>
            </c:extLst>
          </c:dPt>
          <c:dPt>
            <c:idx val="1"/>
            <c:bubble3D val="0"/>
            <c:spPr>
              <a:solidFill>
                <a:srgbClr val="FFE762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94E-4EDD-A4E2-477FF76A8221}"/>
              </c:ext>
            </c:extLst>
          </c:dPt>
          <c:dPt>
            <c:idx val="2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94E-4EDD-A4E2-477FF76A8221}"/>
              </c:ext>
            </c:extLst>
          </c:dPt>
          <c:dPt>
            <c:idx val="3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394E-4EDD-A4E2-477FF76A8221}"/>
              </c:ext>
            </c:extLst>
          </c:dPt>
          <c:cat>
            <c:strRef>
              <c:f>工作表1!$A$2:$A$5</c:f>
              <c:strCache>
                <c:ptCount val="3"/>
                <c:pt idx="0">
                  <c:v>中部</c:v>
                </c:pt>
                <c:pt idx="1">
                  <c:v>南部</c:v>
                </c:pt>
                <c:pt idx="2">
                  <c:v>北部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40</c:v>
                </c:pt>
                <c:pt idx="1">
                  <c:v>22</c:v>
                </c:pt>
                <c:pt idx="2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94E-4EDD-A4E2-477FF76A82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總資產報酬成長率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6299602401185034E-2"/>
                  <c:y val="6.774391369146244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EB9-4894-A70F-B212FD27703E}"/>
                </c:ext>
              </c:extLst>
            </c:dLbl>
            <c:dLbl>
              <c:idx val="1"/>
              <c:layout>
                <c:manualLayout>
                  <c:x val="-3.6353135313531355E-2"/>
                  <c:y val="9.59053558726707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B9-4894-A70F-B212FD27703E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8.1299999999999997E-2</c:v>
                </c:pt>
                <c:pt idx="1">
                  <c:v>7.1900000000000006E-2</c:v>
                </c:pt>
                <c:pt idx="2">
                  <c:v>9.4299999999999995E-2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EB9-4894-A70F-B212FD27703E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2999272368181728E-2"/>
                  <c:y val="-8.24504446083157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B9-4894-A70F-B212FD27703E}"/>
                </c:ext>
              </c:extLst>
            </c:dLbl>
            <c:dLbl>
              <c:idx val="1"/>
              <c:layout>
                <c:manualLayout>
                  <c:x val="-6.0532210701385217E-2"/>
                  <c:y val="-7.93213954770704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B9-4894-A70F-B212FD27703E}"/>
                </c:ext>
              </c:extLst>
            </c:dLbl>
            <c:dLbl>
              <c:idx val="2"/>
              <c:layout>
                <c:manualLayout>
                  <c:x val="-4.7904290429042908E-2"/>
                  <c:y val="-6.6805198952088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8.5000000000000006E-2</c:v>
                </c:pt>
                <c:pt idx="1">
                  <c:v>0.1011</c:v>
                </c:pt>
                <c:pt idx="2">
                  <c:v>4.1700000000000001E-2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EB9-4894-A70F-B212FD27703E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15000000000000002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內部成長率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6299602401185034E-2"/>
                  <c:y val="6.774391369146244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EB9-4894-A70F-B212FD27703E}"/>
                </c:ext>
              </c:extLst>
            </c:dLbl>
            <c:dLbl>
              <c:idx val="1"/>
              <c:layout>
                <c:manualLayout>
                  <c:x val="-4.2953795379538015E-2"/>
                  <c:y val="-7.306329721457965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B9-4894-A70F-B212FD27703E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1.2E-2</c:v>
                </c:pt>
                <c:pt idx="1">
                  <c:v>5.1700000000000003E-2</c:v>
                </c:pt>
                <c:pt idx="2">
                  <c:v>2.9899999999999999E-2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EB9-4894-A70F-B212FD27703E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2999272368181728E-2"/>
                  <c:y val="-8.24504446083157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B9-4894-A70F-B212FD27703E}"/>
                </c:ext>
              </c:extLst>
            </c:dLbl>
            <c:dLbl>
              <c:idx val="1"/>
              <c:layout>
                <c:manualLayout>
                  <c:x val="-5.5581715651880206E-2"/>
                  <c:y val="8.338915934768928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B9-4894-A70F-B212FD27703E}"/>
                </c:ext>
              </c:extLst>
            </c:dLbl>
            <c:dLbl>
              <c:idx val="2"/>
              <c:layout>
                <c:manualLayout>
                  <c:x val="-4.7904290429042908E-2"/>
                  <c:y val="-6.6805198952088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2.81E-2</c:v>
                </c:pt>
                <c:pt idx="1">
                  <c:v>4.8599999999999997E-2</c:v>
                </c:pt>
                <c:pt idx="2">
                  <c:v>1.78E-2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EB9-4894-A70F-B212FD27703E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7.0000000000000007E-2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維持成長率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6299602401185034E-2"/>
                  <c:y val="6.774391369146244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EB9-4894-A70F-B212FD27703E}"/>
                </c:ext>
              </c:extLst>
            </c:dLbl>
            <c:dLbl>
              <c:idx val="1"/>
              <c:layout>
                <c:manualLayout>
                  <c:x val="-5.1204620462046262E-2"/>
                  <c:y val="-3.864375677088045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B9-4894-A70F-B212FD27703E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2.93E-2</c:v>
                </c:pt>
                <c:pt idx="1">
                  <c:v>0.14269999999999999</c:v>
                </c:pt>
                <c:pt idx="2">
                  <c:v>0.08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EB9-4894-A70F-B212FD27703E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2999272368181728E-2"/>
                  <c:y val="-8.24504446083157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B9-4894-A70F-B212FD27703E}"/>
                </c:ext>
              </c:extLst>
            </c:dLbl>
            <c:dLbl>
              <c:idx val="1"/>
              <c:layout>
                <c:manualLayout>
                  <c:x val="-6.0532210701385161E-2"/>
                  <c:y val="8.96472576101800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B9-4894-A70F-B212FD27703E}"/>
                </c:ext>
              </c:extLst>
            </c:dLbl>
            <c:dLbl>
              <c:idx val="2"/>
              <c:layout>
                <c:manualLayout>
                  <c:x val="-4.7904290429042908E-2"/>
                  <c:y val="-6.6805198952088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6.7199999999999996E-2</c:v>
                </c:pt>
                <c:pt idx="1">
                  <c:v>0.1222</c:v>
                </c:pt>
                <c:pt idx="2">
                  <c:v>4.4299999999999999E-2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EB9-4894-A70F-B212FD27703E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0.15000000000000002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市值帳面價值比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7850757516696586E-2"/>
                  <c:y val="-5.428900242710732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EB9-4894-A70F-B212FD27703E}"/>
                </c:ext>
              </c:extLst>
            </c:dLbl>
            <c:dLbl>
              <c:idx val="1"/>
              <c:layout>
                <c:manualLayout>
                  <c:x val="-5.6155115511551217E-2"/>
                  <c:y val="-6.054710068959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B9-4894-A70F-B212FD27703E}"/>
                </c:ext>
              </c:extLst>
            </c:dLbl>
            <c:dLbl>
              <c:idx val="2"/>
              <c:layout>
                <c:manualLayout>
                  <c:x val="-5.72318806683818E-2"/>
                  <c:y val="-8.87085428708064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2.5474999999999999</c:v>
                </c:pt>
                <c:pt idx="1">
                  <c:v>2.7597999999999998</c:v>
                </c:pt>
                <c:pt idx="2">
                  <c:v>2.4243999999999999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EB9-4894-A70F-B212FD27703E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2999272368181728E-2"/>
                  <c:y val="-8.24504446083157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B9-4894-A70F-B212FD27703E}"/>
                </c:ext>
              </c:extLst>
            </c:dLbl>
            <c:dLbl>
              <c:idx val="1"/>
              <c:layout>
                <c:manualLayout>
                  <c:x val="-6.0532210701385217E-2"/>
                  <c:y val="-7.93213954770704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B9-4894-A70F-B212FD27703E}"/>
                </c:ext>
              </c:extLst>
            </c:dLbl>
            <c:dLbl>
              <c:idx val="2"/>
              <c:layout>
                <c:manualLayout>
                  <c:x val="-4.7904290429042908E-2"/>
                  <c:y val="-6.68051989520888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B9-4894-A70F-B212FD2770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1.3489</c:v>
                </c:pt>
                <c:pt idx="1">
                  <c:v>1.6173</c:v>
                </c:pt>
                <c:pt idx="2">
                  <c:v>1.3872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EB9-4894-A70F-B212FD27703E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3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FFD23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AA2-4711-BC8C-187CFF7622D9}"/>
              </c:ext>
            </c:extLst>
          </c:dPt>
          <c:dPt>
            <c:idx val="1"/>
            <c:bubble3D val="0"/>
            <c:spPr>
              <a:solidFill>
                <a:srgbClr val="FFE762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AA2-4711-BC8C-187CFF7622D9}"/>
              </c:ext>
            </c:extLst>
          </c:dPt>
          <c:dPt>
            <c:idx val="2"/>
            <c:bubble3D val="0"/>
            <c:explosion val="6"/>
            <c:spPr>
              <a:pattFill prst="wdUpDiag">
                <a:fgClr>
                  <a:srgbClr val="FFE762"/>
                </a:fgClr>
                <a:bgClr>
                  <a:srgbClr val="FCB90D"/>
                </a:bgClr>
              </a:patt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9AA2-4711-BC8C-187CFF7622D9}"/>
              </c:ext>
            </c:extLst>
          </c:dPt>
          <c:dPt>
            <c:idx val="3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9AA2-4711-BC8C-187CFF7622D9}"/>
              </c:ext>
            </c:extLst>
          </c:dPt>
          <c:cat>
            <c:strRef>
              <c:f>工作表1!$A$2:$A$5</c:f>
              <c:strCache>
                <c:ptCount val="3"/>
                <c:pt idx="0">
                  <c:v>中部</c:v>
                </c:pt>
                <c:pt idx="1">
                  <c:v>南部</c:v>
                </c:pt>
                <c:pt idx="2">
                  <c:v>北部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31</c:v>
                </c:pt>
                <c:pt idx="1">
                  <c:v>28</c:v>
                </c:pt>
                <c:pt idx="2">
                  <c:v>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AA2-4711-BC8C-187CFF7622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FFD23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05E-40BE-8321-6BF884407F6B}"/>
              </c:ext>
            </c:extLst>
          </c:dPt>
          <c:dPt>
            <c:idx val="1"/>
            <c:bubble3D val="0"/>
            <c:explosion val="3"/>
            <c:spPr>
              <a:pattFill prst="wdUpDiag">
                <a:fgClr>
                  <a:srgbClr val="FFD230"/>
                </a:fgClr>
                <a:bgClr>
                  <a:srgbClr val="FCB90D"/>
                </a:bgClr>
              </a:patt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05E-40BE-8321-6BF884407F6B}"/>
              </c:ext>
            </c:extLst>
          </c:dPt>
          <c:dPt>
            <c:idx val="2"/>
            <c:bubble3D val="0"/>
            <c:spPr>
              <a:solidFill>
                <a:srgbClr val="FFE762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05E-40BE-8321-6BF884407F6B}"/>
              </c:ext>
            </c:extLst>
          </c:dPt>
          <c:dPt>
            <c:idx val="3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05E-40BE-8321-6BF884407F6B}"/>
              </c:ext>
            </c:extLst>
          </c:dPt>
          <c:cat>
            <c:strRef>
              <c:f>工作表1!$A$2:$A$5</c:f>
              <c:strCache>
                <c:ptCount val="3"/>
                <c:pt idx="0">
                  <c:v>中部</c:v>
                </c:pt>
                <c:pt idx="1">
                  <c:v>南部</c:v>
                </c:pt>
                <c:pt idx="2">
                  <c:v>北部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35</c:v>
                </c:pt>
                <c:pt idx="1">
                  <c:v>45</c:v>
                </c:pt>
                <c:pt idx="2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05E-40BE-8321-6BF884407F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FFD23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61B-4413-BA85-89B1B63DD9FB}"/>
              </c:ext>
            </c:extLst>
          </c:dPt>
          <c:dPt>
            <c:idx val="1"/>
            <c:bubble3D val="0"/>
            <c:explosion val="3"/>
            <c:spPr>
              <a:pattFill prst="wdUpDiag">
                <a:fgClr>
                  <a:srgbClr val="FFD230"/>
                </a:fgClr>
                <a:bgClr>
                  <a:srgbClr val="FCB90D"/>
                </a:bgClr>
              </a:patt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61B-4413-BA85-89B1B63DD9FB}"/>
              </c:ext>
            </c:extLst>
          </c:dPt>
          <c:dPt>
            <c:idx val="2"/>
            <c:bubble3D val="0"/>
            <c:spPr>
              <a:solidFill>
                <a:srgbClr val="FFE762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61B-4413-BA85-89B1B63DD9FB}"/>
              </c:ext>
            </c:extLst>
          </c:dPt>
          <c:dPt>
            <c:idx val="3"/>
            <c:bubble3D val="0"/>
            <c:spPr>
              <a:solidFill>
                <a:srgbClr val="FFD230"/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B61B-4413-BA85-89B1B63DD9FB}"/>
              </c:ext>
            </c:extLst>
          </c:dPt>
          <c:cat>
            <c:strRef>
              <c:f>工作表1!$A$2:$A$5</c:f>
              <c:strCache>
                <c:ptCount val="3"/>
                <c:pt idx="0">
                  <c:v>中部</c:v>
                </c:pt>
                <c:pt idx="1">
                  <c:v>南部</c:v>
                </c:pt>
                <c:pt idx="2">
                  <c:v>北部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35</c:v>
                </c:pt>
                <c:pt idx="1">
                  <c:v>40</c:v>
                </c:pt>
                <c:pt idx="2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61B-4413-BA85-89B1B63DD9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營運資金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solidFill>
              <a:srgbClr val="FEF8D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6.0505351642075217E-17"/>
                  <c:y val="-9.074242480611592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671-4D9B-9CBE-9F5BB4E627BE}"/>
                </c:ext>
              </c:extLst>
            </c:dLbl>
            <c:dLbl>
              <c:idx val="2"/>
              <c:layout>
                <c:manualLayout>
                  <c:x val="-1.2101070328415043E-16"/>
                  <c:y val="-4.693549058685932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671-4D9B-9CBE-9F5BB4E627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#,##0</c:formatCode>
                <c:ptCount val="3"/>
                <c:pt idx="0">
                  <c:v>-1692294</c:v>
                </c:pt>
                <c:pt idx="1">
                  <c:v>-55591</c:v>
                </c:pt>
                <c:pt idx="2">
                  <c:v>-164256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671-4D9B-9CBE-9F5BB4E627BE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solidFill>
              <a:srgbClr val="FDCE5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#,##0</c:formatCode>
                <c:ptCount val="3"/>
                <c:pt idx="0">
                  <c:v>-731382</c:v>
                </c:pt>
                <c:pt idx="1">
                  <c:v>343684</c:v>
                </c:pt>
                <c:pt idx="2">
                  <c:v>-534647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671-4D9B-9CBE-9F5BB4E627B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16830512"/>
        <c:axId val="1516833872"/>
      </c:bar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zh-TW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流動比率</a:t>
            </a:r>
            <a:endParaRPr lang="en-US" altLang="zh-TW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卜蜂</c:v>
                </c:pt>
              </c:strCache>
            </c:strRef>
          </c:tx>
          <c:spPr>
            <a:ln w="44450" cap="rnd">
              <a:solidFill>
                <a:srgbClr val="FEF8D6">
                  <a:alpha val="99000"/>
                </a:srgb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EF8D6"/>
              </a:solidFill>
              <a:ln w="9525">
                <a:solidFill>
                  <a:srgbClr val="FDCE56">
                    <a:alpha val="94000"/>
                  </a:srgb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5.1204620462046206E-2"/>
                  <c:y val="6.774391369146244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F6A-463F-A41C-D3BB55C2D343}"/>
                </c:ext>
              </c:extLst>
            </c:dLbl>
            <c:dLbl>
              <c:idx val="2"/>
              <c:layout>
                <c:manualLayout>
                  <c:x val="-6.0532210701385217E-2"/>
                  <c:y val="7.40020119539532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F6A-463F-A41C-D3BB55C2D3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工作表1!$B$2:$B$4</c:f>
              <c:numCache>
                <c:formatCode>0.00%</c:formatCode>
                <c:ptCount val="3"/>
                <c:pt idx="0">
                  <c:v>0.81799999999999995</c:v>
                </c:pt>
                <c:pt idx="1">
                  <c:v>0.99309999999999998</c:v>
                </c:pt>
                <c:pt idx="2">
                  <c:v>0.98150000000000004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599-4991-943D-1B7924C64E97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大成</c:v>
                </c:pt>
              </c:strCache>
            </c:strRef>
          </c:tx>
          <c:spPr>
            <a:ln w="44450" cap="rnd">
              <a:solidFill>
                <a:srgbClr val="FDCE56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DCE56"/>
              </a:solidFill>
              <a:ln w="9525">
                <a:solidFill>
                  <a:srgbClr val="EBA90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5.1204620462046206E-2"/>
                  <c:y val="-7.61923463458249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F6A-463F-A41C-D3BB55C2D34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工作表1!$C$2:$C$4</c:f>
              <c:numCache>
                <c:formatCode>0.00%</c:formatCode>
                <c:ptCount val="3"/>
                <c:pt idx="0">
                  <c:v>0.97719999999999996</c:v>
                </c:pt>
                <c:pt idx="1">
                  <c:v>1.012</c:v>
                </c:pt>
                <c:pt idx="2">
                  <c:v>0.98250000000000004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599-4991-943D-1B7924C64E97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產業平均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rgbClr val="FF0000"/>
              </a:solidFill>
              <a:ln w="9525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工作表1!$A$2:$A$4</c:f>
              <c:numCache>
                <c:formatCode>General</c:formatCode>
                <c:ptCount val="3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</c:numCache>
            </c:numRef>
          </c:cat>
          <c:val>
            <c:numRef>
              <c:f>工作表1!$D$2:$D$4</c:f>
              <c:numCache>
                <c:formatCode>0.00%</c:formatCode>
                <c:ptCount val="3"/>
                <c:pt idx="0">
                  <c:v>1.1323000000000001</c:v>
                </c:pt>
                <c:pt idx="1">
                  <c:v>1.1348</c:v>
                </c:pt>
                <c:pt idx="2">
                  <c:v>1.2622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F6A-463F-A41C-D3BB55C2D343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16830512"/>
        <c:axId val="1516833872"/>
      </c:lineChart>
      <c:catAx>
        <c:axId val="151683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3872"/>
        <c:crosses val="autoZero"/>
        <c:auto val="1"/>
        <c:lblAlgn val="ctr"/>
        <c:lblOffset val="100"/>
        <c:noMultiLvlLbl val="0"/>
      </c:catAx>
      <c:valAx>
        <c:axId val="1516833872"/>
        <c:scaling>
          <c:orientation val="minMax"/>
          <c:max val="1.3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1683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65000"/>
        <a:alpha val="69804"/>
      </a:schemeClr>
    </a:solidFill>
    <a:ln cmpd="sng"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a.com.tw/news/afe/202504110271.aspx?utm_source=chatgpt.com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money.udn.com/money/story/5710/8561518?utm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invest.tw/Knowledge/Article/35?utm" TargetMode="Externa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cket.tw/school/report/SCHOOL/4370/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rich01.com/waht-is-working-capital-turnover/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a.com.tw/news/afe/202504110271.aspx?utm_source=chatgpt.com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10313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流動比率、速動比率：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流動比率與速動比率有關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聯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所以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我們拿這兩個做比較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　　　　　　　　　　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2022~2023: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兩者都上升，流動性變好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　　　　　　　　　　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2023~2024: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兩者都些微下降，短期償債能力略微惡化</a:t>
            </a:r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卜蜂與大成的流動比率一樣都是先上升後下降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原因</a:t>
            </a:r>
            <a:r>
              <a:rPr lang="zh-TW" altLang="en-US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可能是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en-US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禽流感造成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雞肉原物料物價上漲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他們兩者都低於產業平均，短期償還債務上會較為吃力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9631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速動比率：速動資產 </a:t>
            </a:r>
            <a:r>
              <a:rPr lang="en-US" altLang="zh-TW" dirty="0"/>
              <a:t>/ </a:t>
            </a:r>
            <a:r>
              <a:rPr lang="zh-TW" altLang="en-US" dirty="0"/>
              <a:t>流動負債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大成於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、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的速動比率達到了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50%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，表示短期償債能力維持在一個穩定的地方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的時候大成的短期償債能力較強</a:t>
            </a: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雞肉加工食品業產業穩定性較高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因他為民生需求之飲食重要的部分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，所以略低的流動與速動比率是被市場允許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71110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現金比率：</a:t>
            </a:r>
            <a:r>
              <a:rPr lang="en-US" altLang="zh-TW" dirty="0"/>
              <a:t>(</a:t>
            </a:r>
            <a:r>
              <a:rPr lang="zh-TW" altLang="en-US" dirty="0"/>
              <a:t>現金及約當現金</a:t>
            </a:r>
            <a:r>
              <a:rPr lang="en-US" altLang="zh-TW" dirty="0"/>
              <a:t>+</a:t>
            </a:r>
            <a:r>
              <a:rPr lang="zh-TW" altLang="en-US" dirty="0"/>
              <a:t>短期投資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r>
              <a:rPr lang="en-US" altLang="zh-TW" dirty="0"/>
              <a:t>/</a:t>
            </a:r>
            <a:r>
              <a:rPr lang="zh-TW" altLang="en-US" dirty="0"/>
              <a:t> 流動負債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F1F1F"/>
                </a:solidFill>
                <a:effectLst/>
                <a:latin typeface="Google Sans"/>
              </a:rPr>
              <a:t>短期可變現的資金很少，但比較起來大成的短期償債能力比卜蜂佳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31210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應收帳款週轉率：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數值逐年降低，表示收帳政策可能需要做調整，議價能力變差了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</a:t>
            </a:r>
            <a:r>
              <a:rPr lang="zh-TW" altLang="zh-TW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營收與應收帳款同時變少</a:t>
            </a:r>
            <a:endParaRPr lang="en-US" altLang="zh-TW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與卜蜂比較起來，大成的收現能力較好一些</a:t>
            </a:r>
          </a:p>
          <a:p>
            <a:pPr>
              <a:buNone/>
            </a:pPr>
            <a:endParaRPr lang="en-US" altLang="zh-TW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與同業比較起來，他們都低於產業平均值</a:t>
            </a:r>
          </a:p>
          <a:p>
            <a:pPr>
              <a:buNone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79504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55300-7CA3-64AC-07A6-9E4975590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7A16C757-422A-9A99-728D-0C0D0312C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0C77A38-595E-39DE-F776-24FB581AB9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應收帳款收款天數：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365 / 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應收帳款週轉率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應收帳款收現期間越來越長，表示變現能力下降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而卜蜂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的收款天數雖然比大成高，但是他在逐年下降，是好的發展</a:t>
            </a:r>
            <a:endParaRPr lang="en-US" altLang="zh-TW" sz="18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與同業比較起來，大成較為貼近平均標準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A7F41A2-BB5B-D96B-03BE-C230AF1165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59240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存貨周轉率：銷貨成本／平均存貨</a:t>
            </a:r>
            <a:endParaRPr lang="en-US" altLang="zh-TW" dirty="0"/>
          </a:p>
          <a:p>
            <a:r>
              <a:rPr lang="zh-TW" altLang="en-US" dirty="0"/>
              <a:t>卜蜂之周轉率處在穩定的區間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而大成的存貨周轉率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在慢慢下跌</a:t>
            </a:r>
            <a:r>
              <a:rPr lang="zh-TW" altLang="zh-TW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要稍微注意短期償債能力</a:t>
            </a:r>
            <a:endParaRPr lang="en-US" altLang="zh-TW" sz="18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zh-TW" altLang="zh-TW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在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2023 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</a:t>
            </a:r>
            <a:r>
              <a:rPr lang="zh-TW" altLang="zh-TW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營收成長率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為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-1.93%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 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年為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-7.52%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，顯示營收</a:t>
            </a:r>
            <a:r>
              <a:rPr lang="zh-TW" altLang="zh-TW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出現下滑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。營收減少可能</a:t>
            </a:r>
            <a:r>
              <a:rPr lang="zh-TW" altLang="zh-TW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導致銷售減少，進而影響存貨周轉速度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82316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應付帳款周轉率及應付帳款延遲付款天數：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兩家公司的周轉率都逐漸下降，對短期償債能力有好的影響</a:t>
            </a: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大成對於上游的議價能力變強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476086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淨營業週期：應收帳款收款天數 </a:t>
            </a:r>
            <a:r>
              <a:rPr lang="en-US" altLang="zh-TW" dirty="0"/>
              <a:t>+</a:t>
            </a:r>
            <a:r>
              <a:rPr lang="zh-TW" altLang="en-US" dirty="0"/>
              <a:t> 存貨銷售天數 </a:t>
            </a:r>
            <a:r>
              <a:rPr lang="en-US" altLang="zh-TW" dirty="0"/>
              <a:t>- </a:t>
            </a:r>
            <a:r>
              <a:rPr lang="zh-TW" altLang="en-US" dirty="0"/>
              <a:t>應付帳款延遲付款天數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卜蜂在</a:t>
            </a:r>
            <a:r>
              <a:rPr lang="en-US" altLang="zh-TW" dirty="0"/>
              <a:t>2023</a:t>
            </a:r>
            <a:r>
              <a:rPr lang="zh-TW" altLang="en-US" dirty="0"/>
              <a:t>年擴展了即食產品線，如炒飯、燴飯、義大利麵和湯品等。這些新產品的推出可能需要更多的市場推廣和銷售時間，導致應收帳款週轉天數上升，進而影響到淨營運週期的天數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大成的資金缺口正慢慢擴大，資金壓力會提升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018993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現金流量比率：來自營運之現金流量 </a:t>
            </a:r>
            <a:r>
              <a:rPr lang="en-US" altLang="zh-TW" dirty="0"/>
              <a:t>/ </a:t>
            </a:r>
            <a:r>
              <a:rPr lang="zh-TW" altLang="en-US" dirty="0"/>
              <a:t>流動負債</a:t>
            </a:r>
            <a:endParaRPr lang="en-US" altLang="zh-TW" dirty="0"/>
          </a:p>
          <a:p>
            <a:r>
              <a:rPr lang="zh-TW" altLang="en-US" dirty="0"/>
              <a:t>雖然卜蜂的現金流量有先上升後下降的趨勢，但整體還是優於大成，短期償債能力強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大成的比率由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年的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7%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到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年的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34%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，高了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4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倍左右。雖然一開始是比較低的，但還是高於產業的平均。因為大成延長了應付帳款付款天數，藉以增強了公司的財務穩健性</a:t>
            </a:r>
            <a:endParaRPr lang="en-US" altLang="zh-TW" sz="18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75540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固定資產佔股東權益比率：</a:t>
            </a:r>
            <a:endParaRPr lang="en-US" altLang="zh-TW" sz="1200" b="0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這三年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卜蜂的比率都大於</a:t>
            </a:r>
            <a:r>
              <a:rPr lang="en-US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，表示可能有較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高的融資風險</a:t>
            </a:r>
            <a:endParaRPr lang="en-US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這三年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大成的比率都小於</a:t>
            </a:r>
            <a:r>
              <a:rPr lang="en-US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，但是在逐年上升，目前財務結構的安全性高，但可能要留意一下。</a:t>
            </a: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原因如前面所說，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年在擴建廠房，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資本支出增加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，所以導致此比率也增加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="0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35496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1D9D3F-EF27-99AD-AFD7-D8BA3C91A8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B9D127C-C8D0-57EA-CE4B-AE79A1B440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AE0B793-392E-ACB5-D7F5-CA5F815A9F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B19150D-1093-EFB2-6455-9394C324B6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48268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固定資產站長期資金比率：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兩家公司的比率都小於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，表示足夠支持固定資產的投資，財務結構較健全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243568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固定長期適合率：</a:t>
            </a:r>
            <a:endParaRPr lang="en-US" altLang="zh-TW" dirty="0"/>
          </a:p>
          <a:p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兩家企業的比率都高於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，表示企業運用了部分短期性融通資金來購置固定資產，此種</a:t>
            </a:r>
            <a:r>
              <a:rPr lang="zh-TW" altLang="zh-TW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以短支長的融資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方式，容易引起企業的財務危機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120136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固定資產比率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兩間公司的固定資產比率都在升高，卜蜂原先就比大成要多，也在逐年上升，主要是因為兩間公司都在積極擴建廠房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67742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長期資金適合度</a:t>
            </a:r>
            <a:r>
              <a:rPr lang="en-US" altLang="zh-TW" dirty="0"/>
              <a:t>(</a:t>
            </a:r>
            <a:r>
              <a:rPr lang="zh-TW" altLang="en-US" dirty="0"/>
              <a:t>對</a:t>
            </a:r>
            <a:r>
              <a:rPr lang="en-US" altLang="zh-TW" dirty="0"/>
              <a:t>PPE</a:t>
            </a:r>
            <a:r>
              <a:rPr lang="zh-TW" altLang="en-US" dirty="0"/>
              <a:t>比率</a:t>
            </a:r>
            <a:r>
              <a:rPr lang="en-US" altLang="zh-TW" dirty="0"/>
              <a:t>)</a:t>
            </a:r>
            <a:r>
              <a:rPr lang="zh-TW" altLang="en-US" dirty="0"/>
              <a:t>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兩家公司的比率都大於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，長期資金足以應付購置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PPE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，合理且保守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他們雖然都低於產業平均，但是也都有超過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，足以降低短期資金不足的風險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454775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4E6E3-DE9B-4433-E13B-795B191EA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2406EA6-5F4E-3452-59D1-8E09D6189E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FF9B25D-B952-6C30-A8B8-EECDCC497B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長期資產占長期資金比率：</a:t>
            </a:r>
            <a:endParaRPr lang="en-US" altLang="zh-TW" dirty="0"/>
          </a:p>
          <a:p>
            <a:r>
              <a:rPr lang="zh-TW" altLang="en-US" dirty="0"/>
              <a:t>卜蜂的比率大於</a:t>
            </a:r>
            <a:r>
              <a:rPr lang="en-US" altLang="zh-TW" dirty="0"/>
              <a:t>1</a:t>
            </a:r>
            <a:r>
              <a:rPr lang="zh-TW" altLang="en-US" dirty="0"/>
              <a:t>，較偏向積極型財務結構，可能會有流動性風險，需要以短期流動負債彌補長期資產的缺口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大成的比率小於</a:t>
            </a:r>
            <a:r>
              <a:rPr lang="en-US" altLang="zh-TW" dirty="0"/>
              <a:t>1</a:t>
            </a:r>
            <a:r>
              <a:rPr lang="zh-TW" altLang="en-US" dirty="0"/>
              <a:t>，較偏向保守型財務結構，有足夠的流動彈性，多餘的長期資金可以運用在短期流動資產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34AE552-D623-3EBD-B0F3-90EAB47C46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53076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7D86B-82FA-C6B5-BDC0-97C878FF9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6C18D8E-3FBF-BD18-A6C8-1CDF724DE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736B1EB-094E-EB2E-53C3-7306B60C5B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長期投資比率：</a:t>
            </a:r>
            <a:endParaRPr lang="en-US" altLang="zh-TW" dirty="0"/>
          </a:p>
          <a:p>
            <a:r>
              <a:rPr lang="zh-TW" altLang="en-US" dirty="0"/>
              <a:t>卜蜂的償債能力在</a:t>
            </a:r>
            <a:r>
              <a:rPr lang="en-US" altLang="zh-TW" dirty="0"/>
              <a:t>2022</a:t>
            </a:r>
            <a:r>
              <a:rPr lang="zh-TW" altLang="en-US" dirty="0"/>
              <a:t>、</a:t>
            </a:r>
            <a:r>
              <a:rPr lang="en-US" altLang="zh-TW" dirty="0"/>
              <a:t>2023</a:t>
            </a:r>
            <a:r>
              <a:rPr lang="zh-TW" altLang="en-US" dirty="0"/>
              <a:t>年時較優，</a:t>
            </a:r>
            <a:r>
              <a:rPr lang="en-US" altLang="zh-TW" dirty="0"/>
              <a:t>2024</a:t>
            </a:r>
            <a:r>
              <a:rPr lang="zh-TW" altLang="en-US" dirty="0"/>
              <a:t>年時突然增加，主要原因是長期投資變高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大成的比率逐漸升高，表示企業的償債能力下降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D4CC4A6-8533-8D8F-9875-51B14F098B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731101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長期負債比率：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兩間公司的比率都為先上升後下降，但卜蜂的比率比大成高了十倍。主要是因為卜蜂採用了比較積極的策略，而大成較為保守。卜蜂可能依賴長期負債已獲得更多的外部融資來源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92115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權益比率：</a:t>
            </a:r>
            <a:endParaRPr lang="en-US" altLang="zh-TW" dirty="0"/>
          </a:p>
          <a:p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卜蜂與大成相較起來，大成的權益比率稍高一些，財務風險相對比卜蜂低，對償還債務較有保障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766839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負債比率：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+mn-ea"/>
                <a:cs typeface="Times New Roman" panose="02020603050405020304" pitchFamily="18" charset="0"/>
              </a:rPr>
              <a:t>卜蜂的負債比率雖然呈現下降的趨勢，是好的發展，但是總體而言還是比產業平均來的高，繼續降低負債或者提高資產，會比較好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的負債比率較產業平均低，財務風險低。與卜蜂做選擇的話，債權人會對大成比較放心，並且較有保障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540173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負債佔股東權益比率：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卜蜂與大成這三年的比率都大於一，對債權人來說，會面臨信用風險、違約的問題，財務風險偏高。但股東而言，財務槓桿效益增加，公司會有好的回報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5662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zh-TW" altLang="en-US" b="1" dirty="0"/>
              <a:t>優勢（</a:t>
            </a:r>
            <a:r>
              <a:rPr lang="en-US" altLang="zh-TW" b="1" dirty="0"/>
              <a:t>Strengths</a:t>
            </a:r>
            <a:r>
              <a:rPr lang="zh-TW" altLang="en-US" b="1" dirty="0"/>
              <a:t>）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垂直整合與自動化生產</a:t>
            </a:r>
            <a:r>
              <a:rPr lang="zh-TW" altLang="en-US" dirty="0"/>
              <a:t>：卜蜂在台灣建立了從飼料、養殖、屠宰到加工的完整供應鏈。 </a:t>
            </a:r>
            <a:r>
              <a:rPr lang="en-US" altLang="zh-TW" dirty="0"/>
              <a:t>2020</a:t>
            </a:r>
            <a:r>
              <a:rPr lang="zh-TW" altLang="en-US" dirty="0"/>
              <a:t>年投資</a:t>
            </a:r>
            <a:r>
              <a:rPr lang="en-US" altLang="zh-TW" dirty="0"/>
              <a:t>8</a:t>
            </a:r>
            <a:r>
              <a:rPr lang="zh-TW" altLang="en-US" dirty="0"/>
              <a:t>億元於雲林科技工業區建設全台首座</a:t>
            </a:r>
            <a:r>
              <a:rPr lang="en-US" altLang="zh-TW" dirty="0"/>
              <a:t>AI</a:t>
            </a:r>
            <a:r>
              <a:rPr lang="zh-TW" altLang="en-US" dirty="0"/>
              <a:t>自動化飼料廠，提升生產效率與食品安全。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即食產品創新與多元化</a:t>
            </a:r>
            <a:r>
              <a:rPr lang="zh-TW" altLang="en-US" dirty="0"/>
              <a:t>：</a:t>
            </a:r>
            <a:r>
              <a:rPr lang="en-US" altLang="zh-TW" dirty="0"/>
              <a:t>2018</a:t>
            </a:r>
            <a:r>
              <a:rPr lang="zh-TW" altLang="en-US" dirty="0"/>
              <a:t>年推出即食雞胸肉，單月銷售達</a:t>
            </a:r>
            <a:r>
              <a:rPr lang="en-US" altLang="zh-TW" dirty="0"/>
              <a:t>12</a:t>
            </a:r>
            <a:r>
              <a:rPr lang="zh-TW" altLang="en-US" dirty="0"/>
              <a:t>萬片，並持續開發泰式、越式等多元風味，滿足市場需求。 </a:t>
            </a:r>
            <a:r>
              <a:rPr lang="zh-TW" altLang="en-US" dirty="0">
                <a:hlinkClick r:id="rId3"/>
              </a:rPr>
              <a:t>中央社 </a:t>
            </a:r>
            <a:r>
              <a:rPr lang="en-US" altLang="zh-TW" dirty="0">
                <a:hlinkClick r:id="rId3"/>
              </a:rPr>
              <a:t>CNA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強勁的財務表現</a:t>
            </a:r>
            <a:r>
              <a:rPr lang="zh-TW" altLang="en-US" dirty="0"/>
              <a:t>：</a:t>
            </a:r>
            <a:r>
              <a:rPr lang="en-US" altLang="zh-TW" dirty="0"/>
              <a:t>2023</a:t>
            </a:r>
            <a:r>
              <a:rPr lang="zh-TW" altLang="en-US" dirty="0"/>
              <a:t>年前三季營收達</a:t>
            </a:r>
            <a:r>
              <a:rPr lang="en-US" altLang="zh-TW" dirty="0"/>
              <a:t>219.6</a:t>
            </a:r>
            <a:r>
              <a:rPr lang="zh-TW" altLang="en-US" dirty="0"/>
              <a:t>億元，稅後純益</a:t>
            </a:r>
            <a:r>
              <a:rPr lang="en-US" altLang="zh-TW" dirty="0"/>
              <a:t>16.7</a:t>
            </a:r>
            <a:r>
              <a:rPr lang="zh-TW" altLang="en-US" dirty="0"/>
              <a:t>億元，創歷史新高，預計全年營收突破</a:t>
            </a:r>
            <a:r>
              <a:rPr lang="en-US" altLang="zh-TW" dirty="0"/>
              <a:t>300</a:t>
            </a:r>
            <a:r>
              <a:rPr lang="zh-TW" altLang="en-US" dirty="0"/>
              <a:t>億元。 </a:t>
            </a:r>
            <a:r>
              <a:rPr lang="zh-TW" altLang="en-US" dirty="0">
                <a:hlinkClick r:id="rId3"/>
              </a:rPr>
              <a:t>中央社 </a:t>
            </a:r>
            <a:r>
              <a:rPr lang="en-US" altLang="zh-TW" dirty="0">
                <a:hlinkClick r:id="rId3"/>
              </a:rPr>
              <a:t>CNA</a:t>
            </a:r>
            <a:endParaRPr lang="zh-TW" altLang="en-US" dirty="0"/>
          </a:p>
          <a:p>
            <a:pPr>
              <a:buNone/>
            </a:pPr>
            <a:r>
              <a:rPr lang="zh-TW" altLang="en-US" b="1" dirty="0"/>
              <a:t>劣勢（</a:t>
            </a:r>
            <a:r>
              <a:rPr lang="en-US" altLang="zh-TW" b="1" dirty="0"/>
              <a:t>Weaknesses</a:t>
            </a:r>
            <a:r>
              <a:rPr lang="zh-TW" altLang="en-US" b="1" dirty="0"/>
              <a:t>）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在地化經營挑戰</a:t>
            </a:r>
            <a:r>
              <a:rPr lang="zh-TW" altLang="en-US" dirty="0"/>
              <a:t>：</a:t>
            </a:r>
            <a:r>
              <a:rPr lang="en-US" altLang="zh-TW" dirty="0"/>
              <a:t>2020</a:t>
            </a:r>
            <a:r>
              <a:rPr lang="zh-TW" altLang="en-US" dirty="0"/>
              <a:t>年花蓮設廠計畫因未充分與在地居民溝通，遭縣府撤銷許可，顯示在地化策略需加強。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品牌形象定位</a:t>
            </a:r>
            <a:r>
              <a:rPr lang="zh-TW" altLang="en-US" dirty="0"/>
              <a:t>：品牌形象偏向中低價位，較難切入高端市場，需進一步提升品牌價值。</a:t>
            </a:r>
          </a:p>
          <a:p>
            <a:pPr>
              <a:buNone/>
            </a:pPr>
            <a:r>
              <a:rPr lang="zh-TW" altLang="en-US" b="1" dirty="0"/>
              <a:t>機會（</a:t>
            </a:r>
            <a:r>
              <a:rPr lang="en-US" altLang="zh-TW" b="1" dirty="0"/>
              <a:t>Opportunities</a:t>
            </a:r>
            <a:r>
              <a:rPr lang="zh-TW" altLang="en-US" b="1" dirty="0"/>
              <a:t>）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健康與即食市場成長</a:t>
            </a:r>
            <a:r>
              <a:rPr lang="zh-TW" altLang="en-US" dirty="0"/>
              <a:t>：消費者對健康、高蛋白食品需求增加，卜蜂可持續擴展即食產品線。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數位通路擴展</a:t>
            </a:r>
            <a:r>
              <a:rPr lang="zh-TW" altLang="en-US" dirty="0"/>
              <a:t>：電商與外送平台興起，提供新的銷售管道。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國際合作與投資</a:t>
            </a:r>
            <a:r>
              <a:rPr lang="zh-TW" altLang="en-US" dirty="0"/>
              <a:t>：母公司泰國卜蜂集團涉足多元產業，並與台灣在科技、生技等領域有合作空間。 </a:t>
            </a:r>
            <a:r>
              <a:rPr lang="zh-TW" altLang="en-US" dirty="0">
                <a:hlinkClick r:id="rId3"/>
              </a:rPr>
              <a:t>中央社 </a:t>
            </a:r>
            <a:r>
              <a:rPr lang="en-US" altLang="zh-TW" dirty="0">
                <a:hlinkClick r:id="rId3"/>
              </a:rPr>
              <a:t>CNA</a:t>
            </a:r>
            <a:endParaRPr lang="zh-TW" altLang="en-US" dirty="0"/>
          </a:p>
          <a:p>
            <a:pPr>
              <a:buNone/>
            </a:pPr>
            <a:r>
              <a:rPr lang="zh-TW" altLang="en-US" b="1" dirty="0"/>
              <a:t>威脅（</a:t>
            </a:r>
            <a:r>
              <a:rPr lang="en-US" altLang="zh-TW" b="1" dirty="0"/>
              <a:t>Threats</a:t>
            </a:r>
            <a:r>
              <a:rPr lang="zh-TW" altLang="en-US" b="1" dirty="0"/>
              <a:t>）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原物料價格波動</a:t>
            </a:r>
            <a:r>
              <a:rPr lang="zh-TW" altLang="en-US" dirty="0"/>
              <a:t>：飼料原料如黃豆、玉米價格受國際市場影響，成本控制面臨挑戰。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禽畜疾病風險</a:t>
            </a:r>
            <a:r>
              <a:rPr lang="zh-TW" altLang="en-US" dirty="0"/>
              <a:t>：禽流感等疾病可能影響生產與供應鏈穩定性。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市場競爭激烈</a:t>
            </a:r>
            <a:r>
              <a:rPr lang="zh-TW" altLang="en-US" dirty="0"/>
              <a:t>：面對統一、大成等本地強勁對手，市場競爭壓力大。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628462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權益乘數：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這兩家公司的權益乘數均由高逐漸降低</a:t>
            </a:r>
          </a:p>
          <a:p>
            <a:pPr>
              <a:buNone/>
            </a:pP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財務槓桿或權益乘數沒有一個最好的數值，只要穩定維持一個合理的權益乘數，每季變化不要太劇烈那麼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374003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賺取利息倍數：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卜蜂高於大成也幾乎接近於產業平均，表示償債能力強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大成的在逐漸增高，償債能力有好轉的跡象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18676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0B48B-B417-E0DB-D914-DA8244758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A9779F9-C1E3-58FD-0724-693A714B2A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F3F8744-7F2D-52D2-2105-F53FFC919C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營業活動現金流量占總負債比率：</a:t>
            </a:r>
          </a:p>
          <a:p>
            <a:pPr>
              <a:buNone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年透過營收與獲利表現改善、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原物料成本回穩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、積極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投資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與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提升償債能力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等措施，成功提高了營業活動現金流量占總負債比率，顯示其財務狀況穩健、原物料成本逐步回穩</a:t>
            </a:r>
          </a:p>
          <a:p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營業現金流入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相對於總負債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有所增加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營業毛利率自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年的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10.03%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提升至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年的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13.46%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，顯示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成本控制與毛利改善有助於現金流入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與同業比較起來，他們兩間的償付負債能力都是優的</a:t>
            </a: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EC817EE-A041-2635-CA67-F41ED9BF2A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270342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營業成本率：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865408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營業毛利率：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主要是因為營業收入變少而造成營業毛利率微幅下跌，可能原因是肌肉與蛋價下跌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大成營業毛利率逐年提升，表示企業控制營業成本的能力越來越好，獲利能力也在往上升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他們的毛利率都低於產業平均，產品競爭能力較差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903838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營業利益率：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卜蜂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年即使營業費用上升，但毛利也在增加，所以利益率會是正成長，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年毛利下降了，費用依然在成長，所以才會造成利益率微跌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能夠大幅增長是因為成功的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成本控制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和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業務優化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就這三年來看，波動幅度大，獲利能力較為不穩。</a:t>
            </a:r>
          </a:p>
          <a:p>
            <a:pPr>
              <a:buNone/>
            </a:pP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疫情爆發導致物流運輸受到限制，加上俄烏戰爭的爆發，使得全球</a:t>
            </a:r>
            <a:r>
              <a:rPr lang="zh-TW" altLang="zh-TW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黃豆、玉米價格飆高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，這兩者是大成關鍵的原物料，也造就毛利率大幅下滑。至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年才走出谷底。</a:t>
            </a:r>
            <a:endParaRPr lang="en-US" altLang="zh-TW" sz="18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endParaRPr lang="en-US" altLang="zh-TW" sz="18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兩間公司的比率皆優於產業平均，在大家獲利狀況幾乎都不好的時候還能維持正數</a:t>
            </a:r>
          </a:p>
          <a:p>
            <a:pPr>
              <a:buNone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318493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營業外收支率：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兩間公司的業外收益率低，而業內收益率高，獲益能力穩健</a:t>
            </a:r>
          </a:p>
          <a:p>
            <a:pPr>
              <a:buNone/>
            </a:pP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共同點為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2023~2024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同樣都是由負值轉正值，可能原因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:</a:t>
            </a:r>
            <a:r>
              <a:rPr lang="en-US" altLang="zh-TW" sz="180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zh-TW" sz="180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微軟正黑體" panose="020B0604030504040204" pitchFamily="34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受惠</a:t>
            </a:r>
            <a:r>
              <a:rPr lang="zh-TW" altLang="zh-TW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原物料價格回穩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，及餐飲業大復甦、新產能挹注，帶動</a:t>
            </a:r>
            <a:r>
              <a:rPr lang="zh-TW" altLang="zh-TW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肉品、蛋品等供貨暢旺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；</a:t>
            </a:r>
            <a:r>
              <a:rPr lang="zh-TW" altLang="zh-TW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同樣受惠原物料價穩推升毛利率，加上肉品價格居高不下，</a:t>
            </a:r>
            <a:r>
              <a:rPr lang="en-US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年包括飼料、養殖、屠宰與加工等產線均擴產投產。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0194711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純益率：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這兩間公司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年比率突然升高的原因可能都是因為營業外收入的提高，他們在這一年原物料價格回穩同時積極投資廠房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兩間公司與同產業的獲利能力比起來是弱的，但幅度沒有變動那麼大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855406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每股盈餘：</a:t>
            </a:r>
            <a:endParaRPr lang="en-US" altLang="zh-TW" dirty="0"/>
          </a:p>
          <a:p>
            <a:pPr>
              <a:buNone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年雞價不佳，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獲利造成衝擊</a:t>
            </a:r>
            <a:r>
              <a:rPr lang="en-US" altLang="zh-TW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  <a:hlinkClick r:id="rId3"/>
              </a:rPr>
              <a:t>https://money.udn.com/money/story/5710/8561518?utm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儘管如此，因為卜蜂是從飼料、生產、屠宰到加工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一條龍作業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，對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成本控制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能力遠優於同業，當市場面臨成本波動時，其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影響相對較小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。</a:t>
            </a:r>
          </a:p>
          <a:p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毛利率的提升彌補了營收下降的影響，還有成本控制、產品價格策略和產能運營方面的有效調整</a:t>
            </a: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2023 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年獲利大增的主要原因是原物料成本下降</a:t>
            </a:r>
            <a:r>
              <a:rPr lang="en-US" altLang="zh-TW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  <a:hlinkClick r:id="rId4"/>
              </a:rPr>
              <a:t>https://winvest.tw/Knowledge/Article/35?utm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兩間公司比較起來，卜蜂的獲利較好而且平穩，大成雖然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年有突然上升的趨勢，但還是無法觸及到卜蜂的高度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267751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總資產報酬率：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卜蜂的比率先升後下降，主要因為成本上升，雖然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的回溫有緩和一些，不過還不夠彌補損失。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負債比率在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2022 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年至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2024 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年期間保持在約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50% 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左右，顯示出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財務槓桿未有顯著變化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。資產報酬率下降，負債比率持平可能會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放大財務風險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。</a:t>
            </a:r>
          </a:p>
          <a:p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兩間公司與同業相比均是獲利能力佳，再來看兩間彼此的比較。</a:t>
            </a: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可以看到卜蜂依舊是贏過大成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34447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zh-TW" altLang="en-US" b="1" dirty="0"/>
              <a:t>優勢（</a:t>
            </a:r>
            <a:r>
              <a:rPr lang="en-US" altLang="zh-TW" b="1" dirty="0"/>
              <a:t>Strengths</a:t>
            </a:r>
            <a:r>
              <a:rPr lang="zh-TW" altLang="en-US" b="1" dirty="0"/>
              <a:t>）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在地品牌形象佳</a:t>
            </a:r>
            <a:r>
              <a:rPr lang="zh-TW" altLang="en-US" dirty="0"/>
              <a:t>：深耕台灣市場，品牌認知度高，與消費者建立良好信任關係。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產品多元化</a:t>
            </a:r>
            <a:r>
              <a:rPr lang="zh-TW" altLang="en-US" dirty="0"/>
              <a:t>：跨足蛋白食品、植物肉、餐飲等領域，產品線豐富。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冷鏈物流系統</a:t>
            </a:r>
            <a:r>
              <a:rPr lang="zh-TW" altLang="en-US" dirty="0"/>
              <a:t>：擁有完整的冷鏈物流系統，確保產品新鮮與品質。</a:t>
            </a:r>
          </a:p>
          <a:p>
            <a:pPr>
              <a:buNone/>
            </a:pPr>
            <a:r>
              <a:rPr lang="zh-TW" altLang="en-US" b="1" dirty="0"/>
              <a:t>劣勢（</a:t>
            </a:r>
            <a:r>
              <a:rPr lang="en-US" altLang="zh-TW" b="1" dirty="0"/>
              <a:t>Weaknesses</a:t>
            </a:r>
            <a:r>
              <a:rPr lang="zh-TW" altLang="en-US" b="1" dirty="0"/>
              <a:t>）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國際化程度較低</a:t>
            </a:r>
            <a:r>
              <a:rPr lang="zh-TW" altLang="en-US" dirty="0"/>
              <a:t>：相較於卜蜂，大成的國際市場拓展較為有限。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新事業投資風險</a:t>
            </a:r>
            <a:r>
              <a:rPr lang="zh-TW" altLang="en-US" dirty="0"/>
              <a:t>：投資植物肉等新事業尚需時間建立市場接受度與規模經濟。</a:t>
            </a:r>
          </a:p>
          <a:p>
            <a:pPr>
              <a:buNone/>
            </a:pPr>
            <a:r>
              <a:rPr lang="zh-TW" altLang="en-US" b="1" dirty="0"/>
              <a:t>機會（</a:t>
            </a:r>
            <a:r>
              <a:rPr lang="en-US" altLang="zh-TW" b="1" dirty="0"/>
              <a:t>Opportunities</a:t>
            </a:r>
            <a:r>
              <a:rPr lang="zh-TW" altLang="en-US" b="1" dirty="0"/>
              <a:t>）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政策支持</a:t>
            </a:r>
            <a:r>
              <a:rPr lang="zh-TW" altLang="en-US" dirty="0"/>
              <a:t>：政府推動本土農業與食品安全，有政策支持。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消費者需求變化</a:t>
            </a:r>
            <a:r>
              <a:rPr lang="zh-TW" altLang="en-US" dirty="0"/>
              <a:t>：消費者對「乾淨標籤」「永續食品」的需求增加，有助品牌升級。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多角化發展</a:t>
            </a:r>
            <a:r>
              <a:rPr lang="zh-TW" altLang="en-US" dirty="0"/>
              <a:t>：跨足餐飲與電商，展現多角化潛力。</a:t>
            </a:r>
          </a:p>
          <a:p>
            <a:pPr>
              <a:buNone/>
            </a:pPr>
            <a:r>
              <a:rPr lang="zh-TW" altLang="en-US" b="1" dirty="0"/>
              <a:t>威脅（</a:t>
            </a:r>
            <a:r>
              <a:rPr lang="en-US" altLang="zh-TW" b="1" dirty="0"/>
              <a:t>Threats</a:t>
            </a:r>
            <a:r>
              <a:rPr lang="zh-TW" altLang="en-US" b="1" dirty="0"/>
              <a:t>）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成本壓力</a:t>
            </a:r>
            <a:r>
              <a:rPr lang="zh-TW" altLang="en-US" dirty="0"/>
              <a:t>：飼料成本與氣候變遷對畜牧業影響大。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市場競爭</a:t>
            </a:r>
            <a:r>
              <a:rPr lang="zh-TW" altLang="en-US" dirty="0"/>
              <a:t>：消費者口味快速變化，需快速創新應對。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人口結構變化</a:t>
            </a:r>
            <a:r>
              <a:rPr lang="zh-TW" altLang="en-US" dirty="0"/>
              <a:t>：國內人口老化與少子化，內需市場成長緩慢。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04630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股東權益報酬率（杜邦方程式）：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股東權益提升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造成的比率下跌，可能原因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: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每股盈餘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EPS 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高但股東權益報酬率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ROE 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很低，代表公司賺錢沒效率，應該多發點股息還給股東。</a:t>
            </a:r>
            <a:r>
              <a:rPr lang="en-US" altLang="zh-TW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  <a:hlinkClick r:id="rId3"/>
              </a:rPr>
              <a:t>https://www.pocket.tw/school/report/SCHOOL/4370/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兩間公司與同業相比獲利能力較強，但卜蜂依舊是贏過大成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03522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現金周轉率：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的比率高很多是因為他積極將現金投入生產或投資設備上，表示資金運用極有效率。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採取的策略也許比較保守，比率逐年下滑的原因主要是因應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原物料價格波動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、調整現金持有策略，以及加大資本支出。這些措施有助於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增強公司的財務穩健性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和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長期競爭力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7927413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營運資金周轉率：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當營運資金變成負數時就沒有意義了，因為營運資金周轉率也會變成負數，</a:t>
            </a:r>
            <a:b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這種情況即便是大企業也可能會發生，當企業流動資金不足，衡量效率就失去意義</a:t>
            </a:r>
            <a:r>
              <a:rPr lang="en-US" altLang="zh-TW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  <a:hlinkClick r:id="rId3"/>
              </a:rPr>
              <a:t>https://rich01.com/waht-is-working-capital-turnover/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也有可能是公司將資金投入長期資產或其他投資，減少流動資產，而影響了營運資金。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815078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固定資產周轉率：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兩間的比率都逐年下滑，表示固定資產沒有發揮效益或有閒置的問題。</a:t>
            </a: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尤其是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大成的下滑幅度明顯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年直接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-5%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，因營收減少 固定資產增加而導致。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1420721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總資產周轉率：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的比率是微幅下降。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變化較大一些，主要是因為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總資產大幅增加，而營業收入減少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所致。 這可能反映出公司在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擴張初期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階段，新增資產尚未完全發揮效益。隨著新投資項目的逐步投入運營，總資產周轉率有望逐步回升。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資產運用的效率均降低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，但是與同產業比較起來，他們投入資產所創造的效益較好。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163004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營業收入成長率：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兩家公司的比率大幅下跌，在市場的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擴張速度減緩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，大成主要是因為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營收的下滑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，兩家公司被影響的共同事件為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原物料上漲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與市場需求降低。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產業平均能夠是正值可能是因為有統一、味全的貢獻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44449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營業毛利成長率：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卜蜂與大成的比率都呈現先升後降的趨勢，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年賺取邊際收益速度大幅提升。而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2023~2024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呈現下滑至負值，邊際收益速度減緩，其會這樣變動的原因如之前講的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原物料價格變動</a:t>
            </a:r>
            <a:r>
              <a:rPr lang="en-US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上漲</a:t>
            </a:r>
            <a:r>
              <a:rPr lang="en-US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導致比率負成長。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與同業相比，同產業的公司也是先上漲後下滑，但是在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年時他們受到的影響較小，主要是泰山、統一貢獻，才使得產業平均為正。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8843832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營業利益成長率：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卜蜂與大成的比率都呈現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先升後降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的趨勢，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年營業利益正成長。而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2023~2024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呈現下滑至負值的狀況，主要是因為營業費用逐年上升，公司獲利情況衰退。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產業平均逐年升高回穩，由負轉正。產業整體往好的發展，但這兩家公司卻是下滑趨勢，他們需面對自身營運的挑戰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營收減少、營業費用增加及資本支出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2322401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稅前淨利成長率：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年時資本支出的增加，為了擴建廠房</a:t>
            </a:r>
          </a:p>
          <a:p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年時營收下滑、費用上升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年時獲利成長，但在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年時驟降，成長衰退。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擁有共同原因是原物料價格變動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1852861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稅後淨利成長率：</a:t>
            </a:r>
            <a:endParaRPr lang="en-US" altLang="zh-TW" dirty="0"/>
          </a:p>
          <a:p>
            <a:pPr>
              <a:buNone/>
            </a:pP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？？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泰山與愛之味的負成長使得產業平均整體不佳</a:t>
            </a:r>
          </a:p>
          <a:p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其餘幾乎同上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190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/>
              <a:t>現有競爭者威脅</a:t>
            </a:r>
            <a:r>
              <a:rPr lang="zh-TW" altLang="en-US" dirty="0"/>
              <a:t>高 </a:t>
            </a:r>
            <a:r>
              <a:rPr lang="en-US" altLang="zh-TW" dirty="0"/>
              <a:t>— </a:t>
            </a:r>
            <a:r>
              <a:rPr lang="zh-TW" altLang="en-US" dirty="0"/>
              <a:t>市場內有統一、大成等強勁對手，競爭激烈。</a:t>
            </a:r>
            <a:endParaRPr lang="en-US" altLang="zh-TW" dirty="0"/>
          </a:p>
          <a:p>
            <a:r>
              <a:rPr lang="zh-TW" altLang="en-US" b="1" dirty="0"/>
              <a:t>潛在進入者威脅</a:t>
            </a:r>
            <a:r>
              <a:rPr lang="zh-TW" altLang="en-US" dirty="0"/>
              <a:t>中 </a:t>
            </a:r>
            <a:r>
              <a:rPr lang="en-US" altLang="zh-TW" dirty="0"/>
              <a:t>— </a:t>
            </a:r>
            <a:r>
              <a:rPr lang="zh-TW" altLang="en-US" dirty="0"/>
              <a:t>食品業門檻不低，但仍可能有新創或國際品牌進入。</a:t>
            </a:r>
            <a:endParaRPr lang="en-US" altLang="zh-TW" dirty="0"/>
          </a:p>
          <a:p>
            <a:r>
              <a:rPr lang="zh-TW" altLang="en-US" b="1" dirty="0"/>
              <a:t>替代品威脅</a:t>
            </a:r>
            <a:r>
              <a:rPr lang="zh-TW" altLang="en-US" dirty="0"/>
              <a:t>中 </a:t>
            </a:r>
            <a:r>
              <a:rPr lang="en-US" altLang="zh-TW" dirty="0"/>
              <a:t>— </a:t>
            </a:r>
            <a:r>
              <a:rPr lang="zh-TW" altLang="en-US" dirty="0"/>
              <a:t>植物肉、素食等替代品興起，可能分食市場。</a:t>
            </a:r>
            <a:endParaRPr lang="en-US" altLang="zh-TW" dirty="0"/>
          </a:p>
          <a:p>
            <a:r>
              <a:rPr lang="zh-TW" altLang="en-US" b="1" dirty="0"/>
              <a:t>買方議價能力</a:t>
            </a:r>
            <a:r>
              <a:rPr lang="zh-TW" altLang="en-US" dirty="0"/>
              <a:t>高 </a:t>
            </a:r>
            <a:r>
              <a:rPr lang="en-US" altLang="zh-TW" dirty="0"/>
              <a:t>— </a:t>
            </a:r>
            <a:r>
              <a:rPr lang="zh-TW" altLang="en-US" dirty="0"/>
              <a:t>大型通路商如量販店、超市掌握銷售主導權，議價能力強。</a:t>
            </a:r>
            <a:endParaRPr lang="en-US" altLang="zh-TW" dirty="0"/>
          </a:p>
          <a:p>
            <a:r>
              <a:rPr lang="zh-TW" altLang="en-US" b="1" dirty="0"/>
              <a:t>供應商議價能力</a:t>
            </a:r>
            <a:r>
              <a:rPr lang="zh-TW" altLang="en-US" dirty="0"/>
              <a:t>中 </a:t>
            </a:r>
            <a:r>
              <a:rPr lang="en-US" altLang="zh-TW" dirty="0"/>
              <a:t>— </a:t>
            </a:r>
            <a:r>
              <a:rPr lang="zh-TW" altLang="en-US" dirty="0"/>
              <a:t>原料需仰賴國際進口，價格波動大，但卜蜂自有飼料廠可部分緩解。 </a:t>
            </a:r>
            <a:r>
              <a:rPr lang="zh-TW" altLang="en-US" dirty="0">
                <a:hlinkClick r:id="rId3"/>
              </a:rPr>
              <a:t>中央社 </a:t>
            </a:r>
            <a:r>
              <a:rPr lang="en-US" altLang="zh-TW" dirty="0">
                <a:hlinkClick r:id="rId3"/>
              </a:rPr>
              <a:t>CNA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427556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總資產報酬成長率：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卜蜂與大成均呈現先上升後下降，其中大成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上升程度大過於卜蜂，公司規模正向成長幅度大，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60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0085188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股東權益成長率：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保留盈餘的先跌後漲也影響到股東權益的變化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經營狀況良好，可以有效利用股東投入的資金，帶來穩定的獲利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61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9888586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內部成長率：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兩家公司在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年都具有較好的成長力</a:t>
            </a:r>
          </a:p>
          <a:p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會下跌是因為稅前淨利與總資產報酬率皆下降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62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3550273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維持成長率：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年突增代表擁有高成長力，均因營業利益變高，獲利回升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63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4912513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市值帳面價值比：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卜蜂優於大成，比較起來卜蜂較偏向成長型股票，大成較為價值型股票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大於大成約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100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多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%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，須注意市場對卜蜂的評價是否估值泡沫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64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7035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/>
              <a:t>現有競爭者威脅</a:t>
            </a:r>
            <a:r>
              <a:rPr lang="zh-TW" altLang="en-US" dirty="0"/>
              <a:t>高 </a:t>
            </a:r>
            <a:r>
              <a:rPr lang="en-US" altLang="zh-TW" dirty="0"/>
              <a:t>— </a:t>
            </a:r>
            <a:r>
              <a:rPr lang="zh-TW" altLang="en-US" dirty="0"/>
              <a:t>本地與外來品牌（卜蜂、統一等）競爭激烈。</a:t>
            </a:r>
            <a:endParaRPr lang="en-US" altLang="zh-TW" dirty="0"/>
          </a:p>
          <a:p>
            <a:r>
              <a:rPr lang="zh-TW" altLang="en-US" b="1" dirty="0"/>
              <a:t>潛在進入者威脅</a:t>
            </a:r>
            <a:r>
              <a:rPr lang="zh-TW" altLang="en-US" dirty="0"/>
              <a:t>中 </a:t>
            </a:r>
            <a:r>
              <a:rPr lang="en-US" altLang="zh-TW" dirty="0"/>
              <a:t>— </a:t>
            </a:r>
            <a:r>
              <a:rPr lang="zh-TW" altLang="en-US" dirty="0"/>
              <a:t>新創食品品牌如健康取向品牌不斷出現。</a:t>
            </a:r>
            <a:endParaRPr lang="en-US" altLang="zh-TW" dirty="0"/>
          </a:p>
          <a:p>
            <a:r>
              <a:rPr lang="zh-TW" altLang="en-US" b="1" dirty="0"/>
              <a:t>替代品威脅</a:t>
            </a:r>
            <a:r>
              <a:rPr lang="zh-TW" altLang="en-US" b="0" dirty="0"/>
              <a:t>中 </a:t>
            </a:r>
            <a:r>
              <a:rPr lang="en-US" altLang="zh-TW" dirty="0"/>
              <a:t>— </a:t>
            </a:r>
            <a:r>
              <a:rPr lang="zh-TW" altLang="en-US" dirty="0"/>
              <a:t>植物肉與進口高端肉品日益普及。</a:t>
            </a:r>
            <a:endParaRPr lang="en-US" altLang="zh-TW" dirty="0"/>
          </a:p>
          <a:p>
            <a:r>
              <a:rPr lang="zh-TW" altLang="en-US" b="1" dirty="0"/>
              <a:t>買方議價能力</a:t>
            </a:r>
            <a:r>
              <a:rPr lang="zh-TW" altLang="en-US" dirty="0"/>
              <a:t>高 </a:t>
            </a:r>
            <a:r>
              <a:rPr lang="en-US" altLang="zh-TW" dirty="0"/>
              <a:t>— </a:t>
            </a:r>
            <a:r>
              <a:rPr lang="zh-TW" altLang="en-US" dirty="0"/>
              <a:t>大型通路與消費者對價格敏感度高。</a:t>
            </a:r>
            <a:endParaRPr lang="en-US" altLang="zh-TW" dirty="0"/>
          </a:p>
          <a:p>
            <a:r>
              <a:rPr lang="zh-TW" altLang="en-US" b="1" dirty="0"/>
              <a:t>供應商議價能力</a:t>
            </a:r>
            <a:r>
              <a:rPr lang="zh-TW" altLang="en-US" dirty="0"/>
              <a:t>中 </a:t>
            </a:r>
            <a:r>
              <a:rPr lang="en-US" altLang="zh-TW" dirty="0"/>
              <a:t>— </a:t>
            </a:r>
            <a:r>
              <a:rPr lang="zh-TW" altLang="en-US" dirty="0"/>
              <a:t>雖有部分本地飼料來源，但仍受國際原物料影響。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296699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zh-TW" altLang="en-US" dirty="0"/>
              <a:t>短期投資：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卜蜂於</a:t>
            </a:r>
            <a:r>
              <a:rPr lang="en-US" altLang="zh-TW" sz="12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2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年的短期投資為</a:t>
            </a:r>
            <a:r>
              <a:rPr lang="en-US" altLang="zh-TW" sz="12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0</a:t>
            </a:r>
            <a:r>
              <a:rPr lang="zh-TW" altLang="en-US" sz="12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可能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是因其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將資金集中於營運和擴張上，而非短期投資</a:t>
            </a:r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卜蜂持續在台擴大投資自動化飼料、肉品及蛋品生產加工業務，其中最先收成的是雲林飼料廠，該廠在去年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(2022)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投入產量，預估市場占有率將由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16% 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提升到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20%</a:t>
            </a:r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因此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2022~2023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年的短期投資為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0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而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突然增加了可能是因為資本支出項目完成，擁有了閒置資金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相反的，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</a:t>
            </a:r>
            <a:r>
              <a:rPr lang="en-US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年積極進行國內外擴張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，包括土雞加工廠、全能生技新廠、白肉雞分切廠等多項投資計畫。這些</a:t>
            </a:r>
            <a:r>
              <a:rPr lang="zh-TW" altLang="zh-TW" sz="1800" kern="1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長期資本支出可能導致短期資金需求增加，進而減少短期投資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。</a:t>
            </a: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原物料價格回穩，特別是黃小玉（玉米、大豆、小麥）價格下降，大成的毛利率與獲利能力有所提升。營運現金流改善，可能減少對短期投資的依賴。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77009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A887A-BF90-6110-3F94-C18FFE639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05D074B-27EC-97D0-55B2-C0EB5B1F3E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E250647F-2736-BA31-FB99-1357CA44E7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長期投資：</a:t>
            </a:r>
            <a:endParaRPr lang="en-US" altLang="zh-TW" dirty="0"/>
          </a:p>
          <a:p>
            <a:pPr>
              <a:buNone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卜蜂於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年收購美國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Amy Food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食品加工廠，並有擴建計劃</a:t>
            </a:r>
          </a:p>
          <a:p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這三年的長期負債增加，反映出公司在進行長期投資時，採取適度的融資策略，維持財務結構的穩健。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同上一個比較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大成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2024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年積極進行國內外工廠的擴張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6478DB3-1F10-E85A-B0E7-EEDBAC8B31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99154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C5DBE-839D-7B10-D4BA-FBDFD344F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EA62613-7F66-68AA-C3EE-C2DCCF5615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6EA8C73-1474-D89E-0BB6-C042AC8678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營運資金：流動資產 </a:t>
            </a:r>
            <a:r>
              <a:rPr lang="en-US" altLang="zh-TW" dirty="0"/>
              <a:t>- </a:t>
            </a:r>
            <a:r>
              <a:rPr lang="zh-TW" altLang="en-US" dirty="0"/>
              <a:t>流動負債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兩間公司在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2023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年時短期償債能力均變好，大成最有感，原因是流動資產與負債數值接近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6628FB1-8F2B-1326-6EBA-2779234F83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7845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FBFBF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8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0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1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2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3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4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5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6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8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9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0.xm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1.xm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3.xm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FBFBF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50979" y="1543930"/>
            <a:ext cx="10837779" cy="1084425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-2150979" y="-2052127"/>
            <a:ext cx="5657850" cy="5657850"/>
            <a:chOff x="0" y="0"/>
            <a:chExt cx="1708150" cy="17081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014043" y="5851989"/>
            <a:ext cx="1345513" cy="1345513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219023" y="8313811"/>
            <a:ext cx="944489" cy="944489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400997" y="-579074"/>
            <a:ext cx="2529631" cy="2529631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810000" y="3038535"/>
            <a:ext cx="7107787" cy="1136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51"/>
              </a:lnSpc>
            </a:pPr>
            <a:r>
              <a:rPr lang="en-US" sz="8790" b="1" dirty="0" err="1">
                <a:solidFill>
                  <a:srgbClr val="5D5D5D"/>
                </a:solidFill>
                <a:latin typeface="Lato Bold"/>
                <a:ea typeface="Lato Bold"/>
                <a:cs typeface="Lato Bold"/>
                <a:sym typeface="Lato Bold"/>
              </a:rPr>
              <a:t>財務報表分析</a:t>
            </a:r>
            <a:endParaRPr lang="en-US" sz="8790" b="1" dirty="0">
              <a:solidFill>
                <a:srgbClr val="5D5D5D"/>
              </a:solidFill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501390" y="8582453"/>
            <a:ext cx="6868324" cy="1044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7"/>
              </a:lnSpc>
              <a:spcBef>
                <a:spcPct val="0"/>
              </a:spcBef>
            </a:pPr>
            <a:endParaRPr dirty="0"/>
          </a:p>
          <a:p>
            <a:pPr marL="0" lvl="0" indent="0" algn="l">
              <a:lnSpc>
                <a:spcPts val="2797"/>
              </a:lnSpc>
              <a:spcBef>
                <a:spcPct val="0"/>
              </a:spcBef>
            </a:pPr>
            <a:r>
              <a:rPr lang="en-US" sz="1998" u="none" strike="noStrike" spc="1258" dirty="0">
                <a:solidFill>
                  <a:srgbClr val="020301"/>
                </a:solidFill>
                <a:latin typeface="Lato"/>
                <a:ea typeface="Lato"/>
                <a:cs typeface="Lato"/>
                <a:sym typeface="Lato"/>
              </a:rPr>
              <a:t>報告日期：114/05/27</a:t>
            </a:r>
          </a:p>
          <a:p>
            <a:pPr marL="0" lvl="0" indent="0" algn="l">
              <a:lnSpc>
                <a:spcPts val="2797"/>
              </a:lnSpc>
              <a:spcBef>
                <a:spcPct val="0"/>
              </a:spcBef>
            </a:pPr>
            <a:endParaRPr lang="en-US" sz="1998" u="none" strike="noStrike" spc="1258" dirty="0">
              <a:solidFill>
                <a:srgbClr val="02030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506871" y="7248465"/>
            <a:ext cx="6209713" cy="339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 spc="1258" dirty="0" err="1">
                <a:solidFill>
                  <a:srgbClr val="020301"/>
                </a:solidFill>
                <a:latin typeface="Lato"/>
                <a:ea typeface="Lato"/>
                <a:cs typeface="Lato"/>
                <a:sym typeface="Lato"/>
              </a:rPr>
              <a:t>科系：資訊管理系</a:t>
            </a:r>
            <a:endParaRPr lang="en-US" sz="1998" spc="1258" dirty="0">
              <a:solidFill>
                <a:srgbClr val="02030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501390" y="7871542"/>
            <a:ext cx="14095329" cy="3273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 spc="1258" dirty="0">
                <a:solidFill>
                  <a:srgbClr val="020301"/>
                </a:solidFill>
                <a:latin typeface="Lato"/>
                <a:ea typeface="Lato"/>
                <a:cs typeface="Lato"/>
                <a:sym typeface="Lato"/>
              </a:rPr>
              <a:t>組員：施帛彤11246070、呂宜蓁11246075、林宸逸11246081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1F6DCB-F4C2-47EF-A0C8-95BC25FC6DFD}"/>
              </a:ext>
            </a:extLst>
          </p:cNvPr>
          <p:cNvSpPr txBox="1"/>
          <p:nvPr/>
        </p:nvSpPr>
        <p:spPr>
          <a:xfrm>
            <a:off x="3501389" y="8415737"/>
            <a:ext cx="14095329" cy="3273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zh-TW" altLang="en-US" sz="1998" spc="1258" dirty="0">
                <a:solidFill>
                  <a:srgbClr val="020301"/>
                </a:solidFill>
                <a:latin typeface="Lato"/>
                <a:ea typeface="Lato"/>
                <a:cs typeface="Lato"/>
                <a:sym typeface="Lato"/>
              </a:rPr>
              <a:t>授課教授：張龍福教授</a:t>
            </a:r>
            <a:endParaRPr lang="en-US" sz="1998" spc="1258" dirty="0">
              <a:solidFill>
                <a:srgbClr val="02030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76A26-879C-D718-4AFD-55AB7C7D0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5200716-112B-952D-4B76-D096D0B1FA5F}"/>
              </a:ext>
            </a:extLst>
          </p:cNvPr>
          <p:cNvGrpSpPr/>
          <p:nvPr/>
        </p:nvGrpSpPr>
        <p:grpSpPr>
          <a:xfrm>
            <a:off x="-2000680" y="1384297"/>
            <a:ext cx="10858825" cy="10858825"/>
            <a:chOff x="0" y="0"/>
            <a:chExt cx="6350000" cy="6350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78F72CE-15DE-4978-0064-86F75B5944E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23922"/>
              </a:srgbClr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D71B7901-F66F-B233-C23D-880D6E74A5B0}"/>
              </a:ext>
            </a:extLst>
          </p:cNvPr>
          <p:cNvSpPr txBox="1"/>
          <p:nvPr/>
        </p:nvSpPr>
        <p:spPr>
          <a:xfrm>
            <a:off x="2057400" y="1560679"/>
            <a:ext cx="6019800" cy="638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808"/>
              </a:lnSpc>
              <a:spcBef>
                <a:spcPct val="0"/>
              </a:spcBef>
            </a:pPr>
            <a:r>
              <a:rPr lang="zh-TW" altLang="en-US" sz="60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Lato Bold"/>
                <a:cs typeface="Lato Bold"/>
                <a:sym typeface="Lato Bold"/>
              </a:rPr>
              <a:t>市場市佔率</a:t>
            </a:r>
            <a:r>
              <a:rPr lang="en-US" altLang="zh-TW" sz="60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Lato Bold"/>
                <a:cs typeface="Lato Bold"/>
                <a:sym typeface="Lato Bold"/>
              </a:rPr>
              <a:t>-</a:t>
            </a:r>
            <a:r>
              <a:rPr lang="zh-TW" altLang="en-US" sz="60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Lato Bold"/>
                <a:cs typeface="Lato Bold"/>
                <a:sym typeface="Lato Bold"/>
              </a:rPr>
              <a:t>大成</a:t>
            </a:r>
            <a:endParaRPr lang="zh-TW" altLang="en-US" sz="6000" b="1" dirty="0" err="1">
              <a:ln w="9525">
                <a:solidFill>
                  <a:schemeClr val="bg1"/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+mj-lt"/>
              <a:ea typeface="Lato Bold"/>
              <a:cs typeface="Lato Bold"/>
              <a:sym typeface="Lato Bold"/>
            </a:endParaRP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45A9AB9A-D6C7-AEB0-BCA7-B5F678933B30}"/>
              </a:ext>
            </a:extLst>
          </p:cNvPr>
          <p:cNvGrpSpPr>
            <a:grpSpLocks noChangeAspect="1"/>
          </p:cNvGrpSpPr>
          <p:nvPr/>
        </p:nvGrpSpPr>
        <p:grpSpPr>
          <a:xfrm>
            <a:off x="-2150979" y="-2052127"/>
            <a:ext cx="4421360" cy="4421360"/>
            <a:chOff x="0" y="0"/>
            <a:chExt cx="1708150" cy="1708150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564DD4F-85FA-1104-742B-6B9E2CBB7832}"/>
                </a:ext>
              </a:extLst>
            </p:cNvPr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70C4B736-F452-63E1-C976-05514A2B7D8A}"/>
              </a:ext>
            </a:extLst>
          </p:cNvPr>
          <p:cNvGrpSpPr/>
          <p:nvPr/>
        </p:nvGrpSpPr>
        <p:grpSpPr>
          <a:xfrm>
            <a:off x="16400997" y="-579074"/>
            <a:ext cx="2529631" cy="2529631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A26E9A77-DED5-952F-629F-5168015ECC0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00DEE28A-3340-417C-24C5-EFF8668184BB}"/>
              </a:ext>
            </a:extLst>
          </p:cNvPr>
          <p:cNvGrpSpPr/>
          <p:nvPr/>
        </p:nvGrpSpPr>
        <p:grpSpPr>
          <a:xfrm>
            <a:off x="9753600" y="1562100"/>
            <a:ext cx="7818950" cy="7818918"/>
            <a:chOff x="0" y="0"/>
            <a:chExt cx="6350000" cy="6349975"/>
          </a:xfrm>
          <a:solidFill>
            <a:srgbClr val="FFF9D5"/>
          </a:solidFill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D9EDA146-9DE4-2C90-3D5D-A70F8A4DB32A}"/>
                </a:ext>
              </a:extLst>
            </p:cNvPr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C3435DAB-34FA-B7AA-F74B-9E746F83B924}"/>
              </a:ext>
            </a:extLst>
          </p:cNvPr>
          <p:cNvGrpSpPr/>
          <p:nvPr/>
        </p:nvGrpSpPr>
        <p:grpSpPr>
          <a:xfrm>
            <a:off x="15968917" y="7169764"/>
            <a:ext cx="1788869" cy="1788869"/>
            <a:chOff x="0" y="0"/>
            <a:chExt cx="6350000" cy="6350000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FC68903-DDA6-7948-1A7A-726C2151E530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6DB45587-736C-5001-D74F-4F029FE43B24}"/>
              </a:ext>
            </a:extLst>
          </p:cNvPr>
          <p:cNvGrpSpPr/>
          <p:nvPr/>
        </p:nvGrpSpPr>
        <p:grpSpPr>
          <a:xfrm>
            <a:off x="1045833" y="3381614"/>
            <a:ext cx="2696291" cy="619367"/>
            <a:chOff x="0" y="0"/>
            <a:chExt cx="3595054" cy="825822"/>
          </a:xfrm>
        </p:grpSpPr>
        <p:grpSp>
          <p:nvGrpSpPr>
            <p:cNvPr id="14" name="Group 14">
              <a:extLst>
                <a:ext uri="{FF2B5EF4-FFF2-40B4-BE49-F238E27FC236}">
                  <a16:creationId xmlns:a16="http://schemas.microsoft.com/office/drawing/2014/main" id="{6EA367EB-5978-5047-DD81-C267C42AB0C3}"/>
                </a:ext>
              </a:extLst>
            </p:cNvPr>
            <p:cNvGrpSpPr/>
            <p:nvPr/>
          </p:nvGrpSpPr>
          <p:grpSpPr>
            <a:xfrm>
              <a:off x="0" y="0"/>
              <a:ext cx="3595054" cy="825822"/>
              <a:chOff x="0" y="0"/>
              <a:chExt cx="710134" cy="163125"/>
            </a:xfrm>
          </p:grpSpPr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A8577100-F6C8-64C8-AC62-7CF2FA34D076}"/>
                  </a:ext>
                </a:extLst>
              </p:cNvPr>
              <p:cNvSpPr/>
              <p:nvPr/>
            </p:nvSpPr>
            <p:spPr>
              <a:xfrm>
                <a:off x="0" y="0"/>
                <a:ext cx="710134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710134" h="163125">
                    <a:moveTo>
                      <a:pt x="81563" y="0"/>
                    </a:moveTo>
                    <a:lnTo>
                      <a:pt x="628572" y="0"/>
                    </a:lnTo>
                    <a:cubicBezTo>
                      <a:pt x="673617" y="0"/>
                      <a:pt x="710134" y="36517"/>
                      <a:pt x="710134" y="81563"/>
                    </a:cubicBezTo>
                    <a:lnTo>
                      <a:pt x="710134" y="81563"/>
                    </a:lnTo>
                    <a:cubicBezTo>
                      <a:pt x="710134" y="103194"/>
                      <a:pt x="701541" y="123940"/>
                      <a:pt x="686245" y="139236"/>
                    </a:cubicBezTo>
                    <a:cubicBezTo>
                      <a:pt x="670949" y="154532"/>
                      <a:pt x="650203" y="163125"/>
                      <a:pt x="628572" y="163125"/>
                    </a:cubicBezTo>
                    <a:lnTo>
                      <a:pt x="81563" y="163125"/>
                    </a:lnTo>
                    <a:cubicBezTo>
                      <a:pt x="59931" y="163125"/>
                      <a:pt x="39185" y="154532"/>
                      <a:pt x="23889" y="139236"/>
                    </a:cubicBezTo>
                    <a:cubicBezTo>
                      <a:pt x="8593" y="123940"/>
                      <a:pt x="0" y="103194"/>
                      <a:pt x="0" y="81563"/>
                    </a:cubicBezTo>
                    <a:lnTo>
                      <a:pt x="0" y="81563"/>
                    </a:lnTo>
                    <a:cubicBezTo>
                      <a:pt x="0" y="59931"/>
                      <a:pt x="8593" y="39185"/>
                      <a:pt x="23889" y="23889"/>
                    </a:cubicBezTo>
                    <a:cubicBezTo>
                      <a:pt x="39185" y="8593"/>
                      <a:pt x="59931" y="0"/>
                      <a:pt x="81563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6" name="TextBox 16">
                <a:extLst>
                  <a:ext uri="{FF2B5EF4-FFF2-40B4-BE49-F238E27FC236}">
                    <a16:creationId xmlns:a16="http://schemas.microsoft.com/office/drawing/2014/main" id="{E5291213-A4F6-F907-8C57-34C08C7AD1AA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710134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latin typeface="+mj-lt"/>
                </a:endParaRPr>
              </a:p>
            </p:txBody>
          </p:sp>
        </p:grpSp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48FFAEE6-5388-19EA-2066-72BD00AE4103}"/>
                </a:ext>
              </a:extLst>
            </p:cNvPr>
            <p:cNvSpPr txBox="1"/>
            <p:nvPr/>
          </p:nvSpPr>
          <p:spPr>
            <a:xfrm>
              <a:off x="732326" y="41437"/>
              <a:ext cx="2130403" cy="6762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飼料產業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18" name="Group 18">
            <a:extLst>
              <a:ext uri="{FF2B5EF4-FFF2-40B4-BE49-F238E27FC236}">
                <a16:creationId xmlns:a16="http://schemas.microsoft.com/office/drawing/2014/main" id="{A642F737-F2BC-E51F-0F50-50FB76F41FEA}"/>
              </a:ext>
            </a:extLst>
          </p:cNvPr>
          <p:cNvGrpSpPr/>
          <p:nvPr/>
        </p:nvGrpSpPr>
        <p:grpSpPr>
          <a:xfrm>
            <a:off x="1045833" y="6341642"/>
            <a:ext cx="2696291" cy="619367"/>
            <a:chOff x="0" y="0"/>
            <a:chExt cx="3595054" cy="825822"/>
          </a:xfrm>
        </p:grpSpPr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7AB47C26-1819-949C-E9B5-9A82D3CD49E8}"/>
                </a:ext>
              </a:extLst>
            </p:cNvPr>
            <p:cNvGrpSpPr/>
            <p:nvPr/>
          </p:nvGrpSpPr>
          <p:grpSpPr>
            <a:xfrm>
              <a:off x="0" y="0"/>
              <a:ext cx="3595054" cy="825822"/>
              <a:chOff x="0" y="0"/>
              <a:chExt cx="710134" cy="163125"/>
            </a:xfrm>
          </p:grpSpPr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A3C26ED5-967A-D655-E6C6-7BEC338F817E}"/>
                  </a:ext>
                </a:extLst>
              </p:cNvPr>
              <p:cNvSpPr/>
              <p:nvPr/>
            </p:nvSpPr>
            <p:spPr>
              <a:xfrm>
                <a:off x="0" y="0"/>
                <a:ext cx="710134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710134" h="163125">
                    <a:moveTo>
                      <a:pt x="81563" y="0"/>
                    </a:moveTo>
                    <a:lnTo>
                      <a:pt x="628572" y="0"/>
                    </a:lnTo>
                    <a:cubicBezTo>
                      <a:pt x="673617" y="0"/>
                      <a:pt x="710134" y="36517"/>
                      <a:pt x="710134" y="81563"/>
                    </a:cubicBezTo>
                    <a:lnTo>
                      <a:pt x="710134" y="81563"/>
                    </a:lnTo>
                    <a:cubicBezTo>
                      <a:pt x="710134" y="103194"/>
                      <a:pt x="701541" y="123940"/>
                      <a:pt x="686245" y="139236"/>
                    </a:cubicBezTo>
                    <a:cubicBezTo>
                      <a:pt x="670949" y="154532"/>
                      <a:pt x="650203" y="163125"/>
                      <a:pt x="628572" y="163125"/>
                    </a:cubicBezTo>
                    <a:lnTo>
                      <a:pt x="81563" y="163125"/>
                    </a:lnTo>
                    <a:cubicBezTo>
                      <a:pt x="59931" y="163125"/>
                      <a:pt x="39185" y="154532"/>
                      <a:pt x="23889" y="139236"/>
                    </a:cubicBezTo>
                    <a:cubicBezTo>
                      <a:pt x="8593" y="123940"/>
                      <a:pt x="0" y="103194"/>
                      <a:pt x="0" y="81563"/>
                    </a:cubicBezTo>
                    <a:lnTo>
                      <a:pt x="0" y="81563"/>
                    </a:lnTo>
                    <a:cubicBezTo>
                      <a:pt x="0" y="59931"/>
                      <a:pt x="8593" y="39185"/>
                      <a:pt x="23889" y="23889"/>
                    </a:cubicBezTo>
                    <a:cubicBezTo>
                      <a:pt x="39185" y="8593"/>
                      <a:pt x="59931" y="0"/>
                      <a:pt x="81563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1" name="TextBox 21">
                <a:extLst>
                  <a:ext uri="{FF2B5EF4-FFF2-40B4-BE49-F238E27FC236}">
                    <a16:creationId xmlns:a16="http://schemas.microsoft.com/office/drawing/2014/main" id="{42767822-9D29-22AC-5E51-3FFF25E44AF5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710134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latin typeface="+mj-lt"/>
                </a:endParaRPr>
              </a:p>
            </p:txBody>
          </p:sp>
        </p:grp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5E61E031-1DD4-40C7-3139-1ED73DC0E73E}"/>
                </a:ext>
              </a:extLst>
            </p:cNvPr>
            <p:cNvSpPr txBox="1"/>
            <p:nvPr/>
          </p:nvSpPr>
          <p:spPr>
            <a:xfrm>
              <a:off x="0" y="41437"/>
              <a:ext cx="3595054" cy="6762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肉品產業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sp>
        <p:nvSpPr>
          <p:cNvPr id="28" name="TextBox 28">
            <a:extLst>
              <a:ext uri="{FF2B5EF4-FFF2-40B4-BE49-F238E27FC236}">
                <a16:creationId xmlns:a16="http://schemas.microsoft.com/office/drawing/2014/main" id="{583C0061-8FFD-3094-3383-DEDEC5D7F555}"/>
              </a:ext>
            </a:extLst>
          </p:cNvPr>
          <p:cNvSpPr txBox="1"/>
          <p:nvPr/>
        </p:nvSpPr>
        <p:spPr>
          <a:xfrm>
            <a:off x="1045833" y="4353460"/>
            <a:ext cx="8174367" cy="889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</a:pPr>
            <a:r>
              <a:rPr lang="zh-TW" alt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為</a:t>
            </a:r>
            <a:r>
              <a:rPr lang="zh-TW" altLang="en-US" sz="2800" b="1" spc="140" dirty="0">
                <a:solidFill>
                  <a:srgbClr val="C00000"/>
                </a:solidFill>
                <a:latin typeface="+mj-lt"/>
                <a:ea typeface="Lato"/>
                <a:cs typeface="Lato"/>
                <a:sym typeface="Lato"/>
              </a:rPr>
              <a:t>台灣飼料市場之首</a:t>
            </a:r>
            <a:endParaRPr lang="en-US" sz="2800" b="1" spc="140" dirty="0">
              <a:solidFill>
                <a:srgbClr val="C00000"/>
              </a:solidFill>
              <a:latin typeface="+mj-lt"/>
              <a:ea typeface="Lato"/>
              <a:cs typeface="Lato"/>
              <a:sym typeface="Lato"/>
            </a:endParaRPr>
          </a:p>
          <a:p>
            <a:pPr>
              <a:lnSpc>
                <a:spcPts val="3612"/>
              </a:lnSpc>
            </a:pPr>
            <a:r>
              <a:rPr lang="en-US" altLang="zh-TW" sz="2800" spc="140" dirty="0">
                <a:solidFill>
                  <a:srgbClr val="5D5D5D"/>
                </a:solidFill>
                <a:latin typeface="Lato"/>
                <a:ea typeface="Lato"/>
                <a:cs typeface="Lato"/>
                <a:sym typeface="Lato"/>
              </a:rPr>
              <a:t>市場主要為南部約佔45%, 中部35%、北部20%</a:t>
            </a:r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173E1FAF-1E93-CC9E-2ED4-E03D19DDAB4C}"/>
              </a:ext>
            </a:extLst>
          </p:cNvPr>
          <p:cNvSpPr txBox="1"/>
          <p:nvPr/>
        </p:nvSpPr>
        <p:spPr>
          <a:xfrm>
            <a:off x="1028699" y="7305822"/>
            <a:ext cx="8401157" cy="889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</a:pPr>
            <a:r>
              <a:rPr lang="zh-TW" alt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為</a:t>
            </a:r>
            <a:r>
              <a:rPr lang="zh-TW" altLang="en-US" sz="2800" b="1" spc="140" dirty="0">
                <a:solidFill>
                  <a:srgbClr val="C00000"/>
                </a:solidFill>
                <a:latin typeface="+mj-lt"/>
                <a:ea typeface="Lato"/>
                <a:cs typeface="Lato"/>
                <a:sym typeface="Lato"/>
              </a:rPr>
              <a:t>台灣白肉雞市場之首</a:t>
            </a:r>
            <a:endParaRPr lang="en-US" sz="2800" spc="140" dirty="0">
              <a:solidFill>
                <a:srgbClr val="5D5D5D"/>
              </a:solidFill>
              <a:latin typeface="+mj-lt"/>
              <a:ea typeface="Lato"/>
              <a:cs typeface="Lato"/>
              <a:sym typeface="Lato"/>
            </a:endParaRPr>
          </a:p>
          <a:p>
            <a:pPr>
              <a:lnSpc>
                <a:spcPts val="3612"/>
              </a:lnSpc>
            </a:pPr>
            <a:r>
              <a:rPr lang="en-US" altLang="zh-TW" sz="2800" spc="140" dirty="0">
                <a:solidFill>
                  <a:srgbClr val="5D5D5D"/>
                </a:solidFill>
                <a:latin typeface="Lato"/>
                <a:ea typeface="Lato"/>
                <a:cs typeface="Lato"/>
                <a:sym typeface="Lato"/>
              </a:rPr>
              <a:t>市場主要為南部約佔40%, 中部35%、北部25%</a:t>
            </a:r>
          </a:p>
        </p:txBody>
      </p:sp>
      <p:grpSp>
        <p:nvGrpSpPr>
          <p:cNvPr id="55" name="群組 54">
            <a:extLst>
              <a:ext uri="{FF2B5EF4-FFF2-40B4-BE49-F238E27FC236}">
                <a16:creationId xmlns:a16="http://schemas.microsoft.com/office/drawing/2014/main" id="{05BBC2BC-1CDD-C970-1F65-B5182BE8BC13}"/>
              </a:ext>
            </a:extLst>
          </p:cNvPr>
          <p:cNvGrpSpPr/>
          <p:nvPr/>
        </p:nvGrpSpPr>
        <p:grpSpPr>
          <a:xfrm>
            <a:off x="9931349" y="2905318"/>
            <a:ext cx="7463453" cy="5132482"/>
            <a:chOff x="9931349" y="2905318"/>
            <a:chExt cx="7463453" cy="5132482"/>
          </a:xfrm>
        </p:grpSpPr>
        <p:graphicFrame>
          <p:nvGraphicFramePr>
            <p:cNvPr id="32" name="圖表 31">
              <a:extLst>
                <a:ext uri="{FF2B5EF4-FFF2-40B4-BE49-F238E27FC236}">
                  <a16:creationId xmlns:a16="http://schemas.microsoft.com/office/drawing/2014/main" id="{900B9C83-C7DA-F5C4-EDDA-B1C0F4332A3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6533659"/>
                </p:ext>
              </p:extLst>
            </p:nvPr>
          </p:nvGraphicFramePr>
          <p:xfrm>
            <a:off x="9931349" y="2905318"/>
            <a:ext cx="7463453" cy="513248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44" name="Group 32">
              <a:extLst>
                <a:ext uri="{FF2B5EF4-FFF2-40B4-BE49-F238E27FC236}">
                  <a16:creationId xmlns:a16="http://schemas.microsoft.com/office/drawing/2014/main" id="{D935B16D-86CD-3116-EDD4-B8D8A6323C83}"/>
                </a:ext>
              </a:extLst>
            </p:cNvPr>
            <p:cNvGrpSpPr/>
            <p:nvPr/>
          </p:nvGrpSpPr>
          <p:grpSpPr>
            <a:xfrm>
              <a:off x="12110694" y="3806036"/>
              <a:ext cx="3826490" cy="3090064"/>
              <a:chOff x="829819" y="1219871"/>
              <a:chExt cx="5101986" cy="4120083"/>
            </a:xfrm>
          </p:grpSpPr>
          <p:sp>
            <p:nvSpPr>
              <p:cNvPr id="45" name="TextBox 33">
                <a:extLst>
                  <a:ext uri="{FF2B5EF4-FFF2-40B4-BE49-F238E27FC236}">
                    <a16:creationId xmlns:a16="http://schemas.microsoft.com/office/drawing/2014/main" id="{A119633E-D962-C620-0622-B25F5837FEB5}"/>
                  </a:ext>
                </a:extLst>
              </p:cNvPr>
              <p:cNvSpPr txBox="1"/>
              <p:nvPr/>
            </p:nvSpPr>
            <p:spPr>
              <a:xfrm>
                <a:off x="3442684" y="2003122"/>
                <a:ext cx="2489121" cy="570070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中部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46" name="TextBox 34">
                <a:extLst>
                  <a:ext uri="{FF2B5EF4-FFF2-40B4-BE49-F238E27FC236}">
                    <a16:creationId xmlns:a16="http://schemas.microsoft.com/office/drawing/2014/main" id="{8DFB8330-F45C-1651-8105-2C5AAFCB1CE8}"/>
                  </a:ext>
                </a:extLst>
              </p:cNvPr>
              <p:cNvSpPr txBox="1"/>
              <p:nvPr/>
            </p:nvSpPr>
            <p:spPr>
              <a:xfrm>
                <a:off x="887505" y="4307215"/>
                <a:ext cx="2489121" cy="57007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47" name="TextBox 35">
                <a:extLst>
                  <a:ext uri="{FF2B5EF4-FFF2-40B4-BE49-F238E27FC236}">
                    <a16:creationId xmlns:a16="http://schemas.microsoft.com/office/drawing/2014/main" id="{0EA7ED84-12DD-0633-A90C-A0FFDFC86C61}"/>
                  </a:ext>
                </a:extLst>
              </p:cNvPr>
              <p:cNvSpPr txBox="1"/>
              <p:nvPr/>
            </p:nvSpPr>
            <p:spPr>
              <a:xfrm>
                <a:off x="829819" y="1219871"/>
                <a:ext cx="1793942" cy="57007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48" name="TextBox 36">
                <a:extLst>
                  <a:ext uri="{FF2B5EF4-FFF2-40B4-BE49-F238E27FC236}">
                    <a16:creationId xmlns:a16="http://schemas.microsoft.com/office/drawing/2014/main" id="{D0A6C1D1-D86F-6BFD-48D7-C49AECCB1837}"/>
                  </a:ext>
                </a:extLst>
              </p:cNvPr>
              <p:cNvSpPr txBox="1"/>
              <p:nvPr/>
            </p:nvSpPr>
            <p:spPr>
              <a:xfrm>
                <a:off x="4019895" y="2558015"/>
                <a:ext cx="1334704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35%</a:t>
                </a:r>
              </a:p>
            </p:txBody>
          </p:sp>
          <p:sp>
            <p:nvSpPr>
              <p:cNvPr id="50" name="TextBox 38">
                <a:extLst>
                  <a:ext uri="{FF2B5EF4-FFF2-40B4-BE49-F238E27FC236}">
                    <a16:creationId xmlns:a16="http://schemas.microsoft.com/office/drawing/2014/main" id="{3D381A2A-F593-0E6A-BAA9-64F3EFDAF1B7}"/>
                  </a:ext>
                </a:extLst>
              </p:cNvPr>
              <p:cNvSpPr txBox="1"/>
              <p:nvPr/>
            </p:nvSpPr>
            <p:spPr>
              <a:xfrm>
                <a:off x="1344880" y="4768345"/>
                <a:ext cx="1589992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45%</a:t>
                </a:r>
              </a:p>
            </p:txBody>
          </p:sp>
          <p:sp>
            <p:nvSpPr>
              <p:cNvPr id="53" name="TextBox 41">
                <a:extLst>
                  <a:ext uri="{FF2B5EF4-FFF2-40B4-BE49-F238E27FC236}">
                    <a16:creationId xmlns:a16="http://schemas.microsoft.com/office/drawing/2014/main" id="{FC1CDB04-D646-C55E-8231-E0EB49FE21B9}"/>
                  </a:ext>
                </a:extLst>
              </p:cNvPr>
              <p:cNvSpPr txBox="1"/>
              <p:nvPr/>
            </p:nvSpPr>
            <p:spPr>
              <a:xfrm>
                <a:off x="1123695" y="1762885"/>
                <a:ext cx="1206189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20%</a:t>
                </a:r>
              </a:p>
            </p:txBody>
          </p:sp>
        </p:grp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6940C5D3-4B78-FAAE-9FA7-5ACB922B36CD}"/>
              </a:ext>
            </a:extLst>
          </p:cNvPr>
          <p:cNvGrpSpPr/>
          <p:nvPr/>
        </p:nvGrpSpPr>
        <p:grpSpPr>
          <a:xfrm>
            <a:off x="9979101" y="2954576"/>
            <a:ext cx="7463453" cy="5132482"/>
            <a:chOff x="9931349" y="2905318"/>
            <a:chExt cx="7463453" cy="5132482"/>
          </a:xfrm>
        </p:grpSpPr>
        <p:graphicFrame>
          <p:nvGraphicFramePr>
            <p:cNvPr id="33" name="圖表 32">
              <a:extLst>
                <a:ext uri="{FF2B5EF4-FFF2-40B4-BE49-F238E27FC236}">
                  <a16:creationId xmlns:a16="http://schemas.microsoft.com/office/drawing/2014/main" id="{88B18F57-C34C-9A8A-73D6-348B60EC342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243685383"/>
                </p:ext>
              </p:extLst>
            </p:nvPr>
          </p:nvGraphicFramePr>
          <p:xfrm>
            <a:off x="9931349" y="2905318"/>
            <a:ext cx="7463453" cy="513248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34" name="Group 32">
              <a:extLst>
                <a:ext uri="{FF2B5EF4-FFF2-40B4-BE49-F238E27FC236}">
                  <a16:creationId xmlns:a16="http://schemas.microsoft.com/office/drawing/2014/main" id="{1DA09D70-910C-5C7E-8334-A83157D37DD3}"/>
                </a:ext>
              </a:extLst>
            </p:cNvPr>
            <p:cNvGrpSpPr/>
            <p:nvPr/>
          </p:nvGrpSpPr>
          <p:grpSpPr>
            <a:xfrm>
              <a:off x="12119805" y="4064796"/>
              <a:ext cx="3667233" cy="3012694"/>
              <a:chOff x="841967" y="1564884"/>
              <a:chExt cx="4889643" cy="4016923"/>
            </a:xfrm>
          </p:grpSpPr>
          <p:sp>
            <p:nvSpPr>
              <p:cNvPr id="35" name="TextBox 33">
                <a:extLst>
                  <a:ext uri="{FF2B5EF4-FFF2-40B4-BE49-F238E27FC236}">
                    <a16:creationId xmlns:a16="http://schemas.microsoft.com/office/drawing/2014/main" id="{771CDB3C-DE27-FAF0-A51A-8E64720BE9D7}"/>
                  </a:ext>
                </a:extLst>
              </p:cNvPr>
              <p:cNvSpPr txBox="1"/>
              <p:nvPr/>
            </p:nvSpPr>
            <p:spPr>
              <a:xfrm>
                <a:off x="3242489" y="2185068"/>
                <a:ext cx="2489121" cy="570070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中部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36" name="TextBox 34">
                <a:extLst>
                  <a:ext uri="{FF2B5EF4-FFF2-40B4-BE49-F238E27FC236}">
                    <a16:creationId xmlns:a16="http://schemas.microsoft.com/office/drawing/2014/main" id="{5BA7DBBF-AB67-0FA3-F7AE-F9F004834AF0}"/>
                  </a:ext>
                </a:extLst>
              </p:cNvPr>
              <p:cNvSpPr txBox="1"/>
              <p:nvPr/>
            </p:nvSpPr>
            <p:spPr>
              <a:xfrm>
                <a:off x="1236098" y="4549068"/>
                <a:ext cx="2489121" cy="57007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37" name="TextBox 35">
                <a:extLst>
                  <a:ext uri="{FF2B5EF4-FFF2-40B4-BE49-F238E27FC236}">
                    <a16:creationId xmlns:a16="http://schemas.microsoft.com/office/drawing/2014/main" id="{1D290F1F-41FB-C8B3-36A1-F6083689B4E7}"/>
                  </a:ext>
                </a:extLst>
              </p:cNvPr>
              <p:cNvSpPr txBox="1"/>
              <p:nvPr/>
            </p:nvSpPr>
            <p:spPr>
              <a:xfrm>
                <a:off x="841967" y="1564884"/>
                <a:ext cx="1793942" cy="57007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38" name="TextBox 36">
                <a:extLst>
                  <a:ext uri="{FF2B5EF4-FFF2-40B4-BE49-F238E27FC236}">
                    <a16:creationId xmlns:a16="http://schemas.microsoft.com/office/drawing/2014/main" id="{56CCF1AB-E238-E9E1-AF7F-FB06BCDD2D11}"/>
                  </a:ext>
                </a:extLst>
              </p:cNvPr>
              <p:cNvSpPr txBox="1"/>
              <p:nvPr/>
            </p:nvSpPr>
            <p:spPr>
              <a:xfrm>
                <a:off x="3819700" y="2739961"/>
                <a:ext cx="1334704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35%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A44A774-12DB-2B65-3D71-B3548487F6D8}"/>
                  </a:ext>
                </a:extLst>
              </p:cNvPr>
              <p:cNvSpPr txBox="1"/>
              <p:nvPr/>
            </p:nvSpPr>
            <p:spPr>
              <a:xfrm>
                <a:off x="1693472" y="5010198"/>
                <a:ext cx="1589992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40%</a:t>
                </a:r>
              </a:p>
            </p:txBody>
          </p:sp>
          <p:sp>
            <p:nvSpPr>
              <p:cNvPr id="40" name="TextBox 41">
                <a:extLst>
                  <a:ext uri="{FF2B5EF4-FFF2-40B4-BE49-F238E27FC236}">
                    <a16:creationId xmlns:a16="http://schemas.microsoft.com/office/drawing/2014/main" id="{059FB906-DD8F-7FF1-7A11-056AE01B2864}"/>
                  </a:ext>
                </a:extLst>
              </p:cNvPr>
              <p:cNvSpPr txBox="1"/>
              <p:nvPr/>
            </p:nvSpPr>
            <p:spPr>
              <a:xfrm>
                <a:off x="1135843" y="2107898"/>
                <a:ext cx="1206189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25%</a:t>
                </a:r>
              </a:p>
            </p:txBody>
          </p:sp>
        </p:grpSp>
      </p:grp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id="{4AF985C5-A538-B999-768D-9CDD24BD4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 vert="horz" lIns="91440" tIns="45720" rIns="91440" bIns="45720" rtlCol="0" anchor="ctr"/>
          <a:lstStyle/>
          <a:p>
            <a:fld id="{B6F15528-21DE-4FAA-801E-634DDDAF4B2B}" type="slidenum">
              <a:rPr lang="en-US" sz="2000" b="1" smtClean="0">
                <a:solidFill>
                  <a:srgbClr val="FFC000"/>
                </a:solidFill>
              </a:rPr>
              <a:pPr/>
              <a:t>10</a:t>
            </a:fld>
            <a:endParaRPr lang="en-US" sz="20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84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8" grpId="0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AA79CF-D4D5-1D15-26ED-1DB040145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183E2DA-A600-6828-89EB-377C6230D7B8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37" t="-9222" r="-961" b="-12892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BD54ED22-EA10-C24F-3F03-8AD824D54A17}"/>
              </a:ext>
            </a:extLst>
          </p:cNvPr>
          <p:cNvGrpSpPr/>
          <p:nvPr/>
        </p:nvGrpSpPr>
        <p:grpSpPr>
          <a:xfrm>
            <a:off x="16535400" y="7569595"/>
            <a:ext cx="944489" cy="944489"/>
            <a:chOff x="0" y="0"/>
            <a:chExt cx="6350000" cy="635000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B6CB7AC0-FDA0-B887-FC22-4B3C160F493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201BC8D2-2119-05F8-27C9-7132E5101662}"/>
              </a:ext>
            </a:extLst>
          </p:cNvPr>
          <p:cNvGrpSpPr/>
          <p:nvPr/>
        </p:nvGrpSpPr>
        <p:grpSpPr>
          <a:xfrm>
            <a:off x="16400997" y="-579074"/>
            <a:ext cx="2529631" cy="2529631"/>
            <a:chOff x="0" y="0"/>
            <a:chExt cx="6350000" cy="635000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98BA3F4-7096-EEC2-2D75-92EA48F3ACB0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57D39F54-56B7-611A-5508-9EA9CAA0FB50}"/>
              </a:ext>
            </a:extLst>
          </p:cNvPr>
          <p:cNvGrpSpPr/>
          <p:nvPr/>
        </p:nvGrpSpPr>
        <p:grpSpPr>
          <a:xfrm>
            <a:off x="-2000680" y="1785321"/>
            <a:ext cx="13354480" cy="10457801"/>
            <a:chOff x="-2000680" y="1785321"/>
            <a:chExt cx="13354480" cy="10457801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BFB0205F-E249-6971-6578-08EB9059A6FD}"/>
                </a:ext>
              </a:extLst>
            </p:cNvPr>
            <p:cNvGrpSpPr/>
            <p:nvPr/>
          </p:nvGrpSpPr>
          <p:grpSpPr>
            <a:xfrm>
              <a:off x="-2000680" y="1785321"/>
              <a:ext cx="10457801" cy="10457801"/>
              <a:chOff x="0" y="0"/>
              <a:chExt cx="6350000" cy="6350000"/>
            </a:xfrm>
            <a:solidFill>
              <a:srgbClr val="595959">
                <a:alpha val="50196"/>
              </a:srgbClr>
            </a:solidFill>
          </p:grpSpPr>
          <p:sp>
            <p:nvSpPr>
              <p:cNvPr id="4" name="Freeform 4">
                <a:extLst>
                  <a:ext uri="{FF2B5EF4-FFF2-40B4-BE49-F238E27FC236}">
                    <a16:creationId xmlns:a16="http://schemas.microsoft.com/office/drawing/2014/main" id="{8119871C-4C59-30E3-9C6F-3BC3C4AB4FE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1693ABE2-00AB-B2ED-D332-7EDF2B402DDB}"/>
                </a:ext>
              </a:extLst>
            </p:cNvPr>
            <p:cNvSpPr txBox="1"/>
            <p:nvPr/>
          </p:nvSpPr>
          <p:spPr>
            <a:xfrm>
              <a:off x="2438400" y="3086100"/>
              <a:ext cx="8915400" cy="553997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ct val="150000"/>
                </a:lnSpc>
                <a:spcBef>
                  <a:spcPct val="0"/>
                </a:spcBef>
              </a:pP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市</a:t>
              </a:r>
              <a:r>
                <a:rPr 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 </a:t>
              </a: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場</a:t>
              </a:r>
              <a:endParaRPr lang="en-US" sz="14400" b="1" spc="119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  <a:p>
              <a:pPr marL="0" lvl="0" indent="0" algn="l">
                <a:spcBef>
                  <a:spcPct val="0"/>
                </a:spcBef>
              </a:pP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分</a:t>
              </a:r>
              <a:r>
                <a:rPr 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 </a:t>
              </a: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析</a:t>
              </a:r>
              <a:endParaRPr lang="en-US" sz="14400" b="1" spc="119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2A67C4BC-DB65-BE1A-1696-F900FDF9F164}"/>
              </a:ext>
            </a:extLst>
          </p:cNvPr>
          <p:cNvGrpSpPr>
            <a:grpSpLocks noChangeAspect="1"/>
          </p:cNvGrpSpPr>
          <p:nvPr/>
        </p:nvGrpSpPr>
        <p:grpSpPr>
          <a:xfrm>
            <a:off x="-2150979" y="-2052127"/>
            <a:ext cx="5657850" cy="5657850"/>
            <a:chOff x="0" y="0"/>
            <a:chExt cx="1708150" cy="17081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58E5B0A-6BAD-89F2-0538-A6B839FEDD48}"/>
                </a:ext>
              </a:extLst>
            </p:cNvPr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08049E6A-F27C-7C85-5BF5-55BC3A9CE938}"/>
              </a:ext>
            </a:extLst>
          </p:cNvPr>
          <p:cNvGrpSpPr/>
          <p:nvPr/>
        </p:nvGrpSpPr>
        <p:grpSpPr>
          <a:xfrm>
            <a:off x="7432922" y="8522058"/>
            <a:ext cx="1345513" cy="1345513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D9FB00E-5B32-E798-0DC7-0989950A9FA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2D0D1FA-24A5-6043-10C4-5A540A3FD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11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8558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86798" y="1186298"/>
            <a:ext cx="7914404" cy="7914404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31765"/>
              </a:srgbClr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698662" y="1870660"/>
            <a:ext cx="8890676" cy="65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8"/>
              </a:lnSpc>
              <a:spcBef>
                <a:spcPct val="0"/>
              </a:spcBef>
            </a:pPr>
            <a:r>
              <a:rPr lang="en-US" sz="6399" b="1" spc="76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SWOT分析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85CD995F-2311-F0C8-2608-09DE7BD5A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12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3C5C050C-014D-D65C-B291-FE6E10DD0AC4}"/>
              </a:ext>
            </a:extLst>
          </p:cNvPr>
          <p:cNvGrpSpPr/>
          <p:nvPr/>
        </p:nvGrpSpPr>
        <p:grpSpPr>
          <a:xfrm>
            <a:off x="3105147" y="2883999"/>
            <a:ext cx="12077701" cy="6369104"/>
            <a:chOff x="4533899" y="3162300"/>
            <a:chExt cx="9220201" cy="5902974"/>
          </a:xfrm>
        </p:grpSpPr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3BD32D17-F4E3-7668-1EE0-557D6712A195}"/>
                </a:ext>
              </a:extLst>
            </p:cNvPr>
            <p:cNvGrpSpPr/>
            <p:nvPr/>
          </p:nvGrpSpPr>
          <p:grpSpPr>
            <a:xfrm>
              <a:off x="4533899" y="3162300"/>
              <a:ext cx="9220201" cy="5902974"/>
              <a:chOff x="4533899" y="3162300"/>
              <a:chExt cx="9220201" cy="5902974"/>
            </a:xfrm>
          </p:grpSpPr>
          <p:sp>
            <p:nvSpPr>
              <p:cNvPr id="16" name="手繪多邊形: 圖案 15">
                <a:extLst>
                  <a:ext uri="{FF2B5EF4-FFF2-40B4-BE49-F238E27FC236}">
                    <a16:creationId xmlns:a16="http://schemas.microsoft.com/office/drawing/2014/main" id="{37DED904-8E6B-D1CF-5293-F07BC9A2C44B}"/>
                  </a:ext>
                </a:extLst>
              </p:cNvPr>
              <p:cNvSpPr/>
              <p:nvPr/>
            </p:nvSpPr>
            <p:spPr>
              <a:xfrm>
                <a:off x="9144000" y="3162300"/>
                <a:ext cx="4610100" cy="2951487"/>
              </a:xfrm>
              <a:custGeom>
                <a:avLst/>
                <a:gdLst>
                  <a:gd name="connsiteX0" fmla="*/ 0 w 4610100"/>
                  <a:gd name="connsiteY0" fmla="*/ 0 h 2951487"/>
                  <a:gd name="connsiteX1" fmla="*/ 4118176 w 4610100"/>
                  <a:gd name="connsiteY1" fmla="*/ 0 h 2951487"/>
                  <a:gd name="connsiteX2" fmla="*/ 4610100 w 4610100"/>
                  <a:gd name="connsiteY2" fmla="*/ 491924 h 2951487"/>
                  <a:gd name="connsiteX3" fmla="*/ 4610100 w 4610100"/>
                  <a:gd name="connsiteY3" fmla="*/ 2951487 h 2951487"/>
                  <a:gd name="connsiteX4" fmla="*/ 0 w 4610100"/>
                  <a:gd name="connsiteY4" fmla="*/ 2951487 h 2951487"/>
                  <a:gd name="connsiteX5" fmla="*/ 0 w 4610100"/>
                  <a:gd name="connsiteY5" fmla="*/ 0 h 2951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0100" h="2951487">
                    <a:moveTo>
                      <a:pt x="0" y="0"/>
                    </a:moveTo>
                    <a:lnTo>
                      <a:pt x="4118176" y="0"/>
                    </a:lnTo>
                    <a:cubicBezTo>
                      <a:pt x="4389858" y="0"/>
                      <a:pt x="4610100" y="220242"/>
                      <a:pt x="4610100" y="491924"/>
                    </a:cubicBezTo>
                    <a:lnTo>
                      <a:pt x="4610100" y="2951487"/>
                    </a:lnTo>
                    <a:lnTo>
                      <a:pt x="0" y="295148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9C46D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5168" tIns="455168" rIns="455168" bIns="1193040" numCol="1" spcCol="1270" anchor="ctr" anchorCtr="0">
                <a:noAutofit/>
              </a:bodyPr>
              <a:lstStyle/>
              <a:p>
                <a:pPr marL="0" lvl="0" indent="0" algn="ctr" defTabSz="2844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TW" altLang="en-US" sz="6400" kern="1200" dirty="0"/>
                  <a:t> </a:t>
                </a:r>
              </a:p>
            </p:txBody>
          </p:sp>
          <p:sp>
            <p:nvSpPr>
              <p:cNvPr id="15" name="手繪多邊形: 圖案 14">
                <a:extLst>
                  <a:ext uri="{FF2B5EF4-FFF2-40B4-BE49-F238E27FC236}">
                    <a16:creationId xmlns:a16="http://schemas.microsoft.com/office/drawing/2014/main" id="{D5DF5745-0E54-045B-A035-187739C57AAC}"/>
                  </a:ext>
                </a:extLst>
              </p:cNvPr>
              <p:cNvSpPr/>
              <p:nvPr/>
            </p:nvSpPr>
            <p:spPr>
              <a:xfrm>
                <a:off x="4533899" y="3162300"/>
                <a:ext cx="4610101" cy="2951488"/>
              </a:xfrm>
              <a:custGeom>
                <a:avLst/>
                <a:gdLst>
                  <a:gd name="connsiteX0" fmla="*/ 0 w 2951487"/>
                  <a:gd name="connsiteY0" fmla="*/ 0 h 4610100"/>
                  <a:gd name="connsiteX1" fmla="*/ 2459563 w 2951487"/>
                  <a:gd name="connsiteY1" fmla="*/ 0 h 4610100"/>
                  <a:gd name="connsiteX2" fmla="*/ 2951487 w 2951487"/>
                  <a:gd name="connsiteY2" fmla="*/ 491924 h 4610100"/>
                  <a:gd name="connsiteX3" fmla="*/ 2951487 w 2951487"/>
                  <a:gd name="connsiteY3" fmla="*/ 4610100 h 4610100"/>
                  <a:gd name="connsiteX4" fmla="*/ 0 w 2951487"/>
                  <a:gd name="connsiteY4" fmla="*/ 4610100 h 4610100"/>
                  <a:gd name="connsiteX5" fmla="*/ 0 w 2951487"/>
                  <a:gd name="connsiteY5" fmla="*/ 0 h 461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51487" h="4610100">
                    <a:moveTo>
                      <a:pt x="0" y="4610099"/>
                    </a:moveTo>
                    <a:lnTo>
                      <a:pt x="0" y="768365"/>
                    </a:lnTo>
                    <a:cubicBezTo>
                      <a:pt x="0" y="344010"/>
                      <a:pt x="141004" y="1"/>
                      <a:pt x="314941" y="1"/>
                    </a:cubicBezTo>
                    <a:lnTo>
                      <a:pt x="2951487" y="1"/>
                    </a:lnTo>
                    <a:lnTo>
                      <a:pt x="2951487" y="4610099"/>
                    </a:lnTo>
                    <a:lnTo>
                      <a:pt x="0" y="4610099"/>
                    </a:lnTo>
                    <a:close/>
                  </a:path>
                </a:pathLst>
              </a:custGeom>
              <a:solidFill>
                <a:srgbClr val="E76F51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5168" tIns="455167" rIns="455168" bIns="1193041" numCol="1" spcCol="1270" anchor="ctr" anchorCtr="0">
                <a:noAutofit/>
              </a:bodyPr>
              <a:lstStyle/>
              <a:p>
                <a:pPr marL="0" lvl="0" indent="0" algn="ctr" defTabSz="2844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TW" altLang="en-US" sz="6400" kern="1200" dirty="0"/>
                  <a:t> </a:t>
                </a:r>
              </a:p>
            </p:txBody>
          </p:sp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A51E1FA8-281C-CFAF-CEE5-FD9918C2CE4D}"/>
                  </a:ext>
                </a:extLst>
              </p:cNvPr>
              <p:cNvSpPr/>
              <p:nvPr/>
            </p:nvSpPr>
            <p:spPr>
              <a:xfrm>
                <a:off x="4533900" y="6113786"/>
                <a:ext cx="4610101" cy="2951488"/>
              </a:xfrm>
              <a:custGeom>
                <a:avLst/>
                <a:gdLst>
                  <a:gd name="connsiteX0" fmla="*/ 0 w 4610100"/>
                  <a:gd name="connsiteY0" fmla="*/ 0 h 2951487"/>
                  <a:gd name="connsiteX1" fmla="*/ 4118176 w 4610100"/>
                  <a:gd name="connsiteY1" fmla="*/ 0 h 2951487"/>
                  <a:gd name="connsiteX2" fmla="*/ 4610100 w 4610100"/>
                  <a:gd name="connsiteY2" fmla="*/ 491924 h 2951487"/>
                  <a:gd name="connsiteX3" fmla="*/ 4610100 w 4610100"/>
                  <a:gd name="connsiteY3" fmla="*/ 2951487 h 2951487"/>
                  <a:gd name="connsiteX4" fmla="*/ 0 w 4610100"/>
                  <a:gd name="connsiteY4" fmla="*/ 2951487 h 2951487"/>
                  <a:gd name="connsiteX5" fmla="*/ 0 w 4610100"/>
                  <a:gd name="connsiteY5" fmla="*/ 0 h 2951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0100" h="2951487">
                    <a:moveTo>
                      <a:pt x="4610100" y="2951487"/>
                    </a:moveTo>
                    <a:lnTo>
                      <a:pt x="491924" y="2951487"/>
                    </a:lnTo>
                    <a:cubicBezTo>
                      <a:pt x="220242" y="2951487"/>
                      <a:pt x="0" y="2731245"/>
                      <a:pt x="0" y="2459563"/>
                    </a:cubicBezTo>
                    <a:lnTo>
                      <a:pt x="0" y="0"/>
                    </a:lnTo>
                    <a:lnTo>
                      <a:pt x="4610100" y="0"/>
                    </a:lnTo>
                    <a:lnTo>
                      <a:pt x="4610100" y="2951487"/>
                    </a:lnTo>
                    <a:close/>
                  </a:path>
                </a:pathLst>
              </a:custGeom>
              <a:solidFill>
                <a:srgbClr val="2A9D8F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5167" tIns="1193040" rIns="455169" bIns="455169" numCol="1" spcCol="1270" anchor="ctr" anchorCtr="0">
                <a:noAutofit/>
              </a:bodyPr>
              <a:lstStyle/>
              <a:p>
                <a:pPr marL="0" lvl="0" indent="0" algn="ctr" defTabSz="2844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TW" altLang="en-US" sz="6400" kern="1200" dirty="0"/>
                  <a:t> </a:t>
                </a:r>
              </a:p>
            </p:txBody>
          </p:sp>
          <p:sp>
            <p:nvSpPr>
              <p:cNvPr id="18" name="矩形: 圓角化單一角落 17">
                <a:extLst>
                  <a:ext uri="{FF2B5EF4-FFF2-40B4-BE49-F238E27FC236}">
                    <a16:creationId xmlns:a16="http://schemas.microsoft.com/office/drawing/2014/main" id="{FDF425EA-3D16-7F6D-D154-8AB19FF707A6}"/>
                  </a:ext>
                </a:extLst>
              </p:cNvPr>
              <p:cNvSpPr/>
              <p:nvPr/>
            </p:nvSpPr>
            <p:spPr>
              <a:xfrm rot="5400000">
                <a:off x="9973306" y="5284480"/>
                <a:ext cx="2951487" cy="4610100"/>
              </a:xfrm>
              <a:prstGeom prst="round1Rect">
                <a:avLst/>
              </a:prstGeom>
              <a:ln>
                <a:noFill/>
              </a:ln>
            </p:spPr>
            <p:style>
              <a:lnRef idx="2">
                <a:scrgbClr r="0" g="0" b="0"/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13" name="矩形: 圓角 12">
              <a:extLst>
                <a:ext uri="{FF2B5EF4-FFF2-40B4-BE49-F238E27FC236}">
                  <a16:creationId xmlns:a16="http://schemas.microsoft.com/office/drawing/2014/main" id="{04E8BFB3-3C2E-EF04-CA60-C216CF806479}"/>
                </a:ext>
              </a:extLst>
            </p:cNvPr>
            <p:cNvSpPr/>
            <p:nvPr/>
          </p:nvSpPr>
          <p:spPr>
            <a:xfrm>
              <a:off x="4651609" y="3264769"/>
              <a:ext cx="8973057" cy="5698036"/>
            </a:xfrm>
            <a:prstGeom prst="roundRect">
              <a:avLst>
                <a:gd name="adj" fmla="val 9120"/>
              </a:avLst>
            </a:pr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9" name="手繪多邊形: 圖案 18">
            <a:extLst>
              <a:ext uri="{FF2B5EF4-FFF2-40B4-BE49-F238E27FC236}">
                <a16:creationId xmlns:a16="http://schemas.microsoft.com/office/drawing/2014/main" id="{50747DD7-EE55-DA16-C2F1-ACF6B15398E2}"/>
              </a:ext>
            </a:extLst>
          </p:cNvPr>
          <p:cNvSpPr/>
          <p:nvPr/>
        </p:nvSpPr>
        <p:spPr>
          <a:xfrm>
            <a:off x="8109583" y="5563742"/>
            <a:ext cx="2068830" cy="1103758"/>
          </a:xfrm>
          <a:custGeom>
            <a:avLst/>
            <a:gdLst>
              <a:gd name="connsiteX0" fmla="*/ 0 w 2766060"/>
              <a:gd name="connsiteY0" fmla="*/ 245962 h 1475743"/>
              <a:gd name="connsiteX1" fmla="*/ 245962 w 2766060"/>
              <a:gd name="connsiteY1" fmla="*/ 0 h 1475743"/>
              <a:gd name="connsiteX2" fmla="*/ 2520098 w 2766060"/>
              <a:gd name="connsiteY2" fmla="*/ 0 h 1475743"/>
              <a:gd name="connsiteX3" fmla="*/ 2766060 w 2766060"/>
              <a:gd name="connsiteY3" fmla="*/ 245962 h 1475743"/>
              <a:gd name="connsiteX4" fmla="*/ 2766060 w 2766060"/>
              <a:gd name="connsiteY4" fmla="*/ 1229781 h 1475743"/>
              <a:gd name="connsiteX5" fmla="*/ 2520098 w 2766060"/>
              <a:gd name="connsiteY5" fmla="*/ 1475743 h 1475743"/>
              <a:gd name="connsiteX6" fmla="*/ 245962 w 2766060"/>
              <a:gd name="connsiteY6" fmla="*/ 1475743 h 1475743"/>
              <a:gd name="connsiteX7" fmla="*/ 0 w 2766060"/>
              <a:gd name="connsiteY7" fmla="*/ 1229781 h 1475743"/>
              <a:gd name="connsiteX8" fmla="*/ 0 w 2766060"/>
              <a:gd name="connsiteY8" fmla="*/ 245962 h 1475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66060" h="1475743">
                <a:moveTo>
                  <a:pt x="0" y="245962"/>
                </a:moveTo>
                <a:cubicBezTo>
                  <a:pt x="0" y="110121"/>
                  <a:pt x="110121" y="0"/>
                  <a:pt x="245962" y="0"/>
                </a:cubicBezTo>
                <a:lnTo>
                  <a:pt x="2520098" y="0"/>
                </a:lnTo>
                <a:cubicBezTo>
                  <a:pt x="2655939" y="0"/>
                  <a:pt x="2766060" y="110121"/>
                  <a:pt x="2766060" y="245962"/>
                </a:cubicBezTo>
                <a:lnTo>
                  <a:pt x="2766060" y="1229781"/>
                </a:lnTo>
                <a:cubicBezTo>
                  <a:pt x="2766060" y="1365622"/>
                  <a:pt x="2655939" y="1475743"/>
                  <a:pt x="2520098" y="1475743"/>
                </a:cubicBezTo>
                <a:lnTo>
                  <a:pt x="245962" y="1475743"/>
                </a:lnTo>
                <a:cubicBezTo>
                  <a:pt x="110121" y="1475743"/>
                  <a:pt x="0" y="1365622"/>
                  <a:pt x="0" y="1229781"/>
                </a:cubicBezTo>
                <a:lnTo>
                  <a:pt x="0" y="245962"/>
                </a:lnTo>
                <a:close/>
              </a:path>
            </a:pathLst>
          </a:custGeom>
          <a:solidFill>
            <a:srgbClr val="595959">
              <a:alpha val="50196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77780" tIns="277780" rIns="277780" bIns="277780" numCol="1" spcCol="1270" anchor="ctr" anchorCtr="0">
            <a:noAutofit/>
          </a:bodyPr>
          <a:lstStyle/>
          <a:p>
            <a:pPr marL="0" lvl="0" indent="0" algn="ctr"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TW" altLang="en-US" sz="4400" b="1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卜蜂</a:t>
            </a:r>
          </a:p>
        </p:txBody>
      </p:sp>
      <p:sp>
        <p:nvSpPr>
          <p:cNvPr id="22" name="橢圓 21">
            <a:extLst>
              <a:ext uri="{FF2B5EF4-FFF2-40B4-BE49-F238E27FC236}">
                <a16:creationId xmlns:a16="http://schemas.microsoft.com/office/drawing/2014/main" id="{B3D97E90-A635-C0BE-E5E1-4A7471F6C6A6}"/>
              </a:ext>
            </a:extLst>
          </p:cNvPr>
          <p:cNvSpPr/>
          <p:nvPr/>
        </p:nvSpPr>
        <p:spPr>
          <a:xfrm>
            <a:off x="2577040" y="2324100"/>
            <a:ext cx="1232960" cy="1232960"/>
          </a:xfrm>
          <a:prstGeom prst="ellipse">
            <a:avLst/>
          </a:prstGeom>
          <a:solidFill>
            <a:srgbClr val="E76F51"/>
          </a:solid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endParaRPr lang="zh-TW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9ECB6E6-4FF6-65E8-9467-E8DB27A8A7C8}"/>
              </a:ext>
            </a:extLst>
          </p:cNvPr>
          <p:cNvSpPr/>
          <p:nvPr/>
        </p:nvSpPr>
        <p:spPr>
          <a:xfrm>
            <a:off x="14478000" y="2324100"/>
            <a:ext cx="1232960" cy="1232960"/>
          </a:xfrm>
          <a:prstGeom prst="ellipse">
            <a:avLst/>
          </a:prstGeom>
          <a:solidFill>
            <a:srgbClr val="E9C46D"/>
          </a:solidFill>
          <a:ln w="57150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</a:t>
            </a:r>
            <a:endParaRPr lang="zh-TW" alt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4F43BF6-D692-324A-19F7-504D1EE3889D}"/>
              </a:ext>
            </a:extLst>
          </p:cNvPr>
          <p:cNvSpPr/>
          <p:nvPr/>
        </p:nvSpPr>
        <p:spPr>
          <a:xfrm>
            <a:off x="2577040" y="8572500"/>
            <a:ext cx="1232960" cy="1232960"/>
          </a:xfrm>
          <a:prstGeom prst="ellipse">
            <a:avLst/>
          </a:prstGeom>
          <a:solidFill>
            <a:srgbClr val="2A9D8F"/>
          </a:solidFill>
          <a:ln w="57150">
            <a:solidFill>
              <a:schemeClr val="bg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</a:t>
            </a:r>
            <a:endParaRPr lang="zh-TW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9E5CBC1E-4B5E-14FF-10C1-68CD6AB6937F}"/>
              </a:ext>
            </a:extLst>
          </p:cNvPr>
          <p:cNvSpPr/>
          <p:nvPr/>
        </p:nvSpPr>
        <p:spPr>
          <a:xfrm>
            <a:off x="14478000" y="8572500"/>
            <a:ext cx="1232960" cy="1232960"/>
          </a:xfrm>
          <a:prstGeom prst="ellipse">
            <a:avLst/>
          </a:prstGeom>
          <a:solidFill>
            <a:srgbClr val="4F81BD"/>
          </a:solidFill>
          <a:ln w="57150">
            <a:solidFill>
              <a:schemeClr val="bg1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endParaRPr lang="zh-TW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3147023A-9A92-0229-98C1-B316B2C26BD4}"/>
              </a:ext>
            </a:extLst>
          </p:cNvPr>
          <p:cNvSpPr txBox="1"/>
          <p:nvPr/>
        </p:nvSpPr>
        <p:spPr>
          <a:xfrm>
            <a:off x="4114796" y="3619500"/>
            <a:ext cx="5034486" cy="1952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垂直整合與自動化生產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即食產品創新與多元化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優良的財務表現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CE4F11E-FC3E-3091-0FCF-426D4EC2109B}"/>
              </a:ext>
            </a:extLst>
          </p:cNvPr>
          <p:cNvSpPr txBox="1"/>
          <p:nvPr/>
        </p:nvSpPr>
        <p:spPr>
          <a:xfrm>
            <a:off x="10286996" y="3895111"/>
            <a:ext cx="5034486" cy="1305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在地化經營挑戰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品牌形象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F167434-ECD6-C0CB-F02C-B394CE40E8FE}"/>
              </a:ext>
            </a:extLst>
          </p:cNvPr>
          <p:cNvSpPr txBox="1"/>
          <p:nvPr/>
        </p:nvSpPr>
        <p:spPr>
          <a:xfrm>
            <a:off x="4185714" y="7038030"/>
            <a:ext cx="5034486" cy="1305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數位通路擴展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國際合作與投資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FE49F03-C42E-5F71-7CF8-94571006E171}"/>
              </a:ext>
            </a:extLst>
          </p:cNvPr>
          <p:cNvSpPr txBox="1"/>
          <p:nvPr/>
        </p:nvSpPr>
        <p:spPr>
          <a:xfrm>
            <a:off x="10357914" y="6685533"/>
            <a:ext cx="5034486" cy="1952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原物料價格波動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禽畜類疾病風險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市場競爭激烈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7" grpId="0"/>
      <p:bldP spid="11" grpId="0"/>
      <p:bldP spid="12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86798" y="1186298"/>
            <a:ext cx="7914404" cy="7914404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31765"/>
              </a:srgbClr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698662" y="1870660"/>
            <a:ext cx="8890676" cy="65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8"/>
              </a:lnSpc>
              <a:spcBef>
                <a:spcPct val="0"/>
              </a:spcBef>
            </a:pPr>
            <a:r>
              <a:rPr lang="en-US" sz="6399" b="1" spc="76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SWOT分析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88A5DC7A-FF3B-5FA2-BBB1-6849F262B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13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DEC9278A-9012-65CF-DF69-4E4C7881AAF1}"/>
              </a:ext>
            </a:extLst>
          </p:cNvPr>
          <p:cNvGrpSpPr/>
          <p:nvPr/>
        </p:nvGrpSpPr>
        <p:grpSpPr>
          <a:xfrm>
            <a:off x="3105147" y="2883999"/>
            <a:ext cx="12077701" cy="6369104"/>
            <a:chOff x="4533899" y="3162300"/>
            <a:chExt cx="9220201" cy="5902974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3A7753F2-2348-A768-C667-D9E944BC2A20}"/>
                </a:ext>
              </a:extLst>
            </p:cNvPr>
            <p:cNvGrpSpPr/>
            <p:nvPr/>
          </p:nvGrpSpPr>
          <p:grpSpPr>
            <a:xfrm>
              <a:off x="4533899" y="3162300"/>
              <a:ext cx="9220201" cy="5902974"/>
              <a:chOff x="4533899" y="3162300"/>
              <a:chExt cx="9220201" cy="5902974"/>
            </a:xfrm>
          </p:grpSpPr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86DAE745-C676-F624-1CBC-40F2CCB6FC5F}"/>
                  </a:ext>
                </a:extLst>
              </p:cNvPr>
              <p:cNvSpPr/>
              <p:nvPr/>
            </p:nvSpPr>
            <p:spPr>
              <a:xfrm>
                <a:off x="9144000" y="3162300"/>
                <a:ext cx="4610100" cy="2951487"/>
              </a:xfrm>
              <a:custGeom>
                <a:avLst/>
                <a:gdLst>
                  <a:gd name="connsiteX0" fmla="*/ 0 w 4610100"/>
                  <a:gd name="connsiteY0" fmla="*/ 0 h 2951487"/>
                  <a:gd name="connsiteX1" fmla="*/ 4118176 w 4610100"/>
                  <a:gd name="connsiteY1" fmla="*/ 0 h 2951487"/>
                  <a:gd name="connsiteX2" fmla="*/ 4610100 w 4610100"/>
                  <a:gd name="connsiteY2" fmla="*/ 491924 h 2951487"/>
                  <a:gd name="connsiteX3" fmla="*/ 4610100 w 4610100"/>
                  <a:gd name="connsiteY3" fmla="*/ 2951487 h 2951487"/>
                  <a:gd name="connsiteX4" fmla="*/ 0 w 4610100"/>
                  <a:gd name="connsiteY4" fmla="*/ 2951487 h 2951487"/>
                  <a:gd name="connsiteX5" fmla="*/ 0 w 4610100"/>
                  <a:gd name="connsiteY5" fmla="*/ 0 h 2951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0100" h="2951487">
                    <a:moveTo>
                      <a:pt x="0" y="0"/>
                    </a:moveTo>
                    <a:lnTo>
                      <a:pt x="4118176" y="0"/>
                    </a:lnTo>
                    <a:cubicBezTo>
                      <a:pt x="4389858" y="0"/>
                      <a:pt x="4610100" y="220242"/>
                      <a:pt x="4610100" y="491924"/>
                    </a:cubicBezTo>
                    <a:lnTo>
                      <a:pt x="4610100" y="2951487"/>
                    </a:lnTo>
                    <a:lnTo>
                      <a:pt x="0" y="295148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9C46D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5168" tIns="455168" rIns="455168" bIns="1193040" numCol="1" spcCol="1270" anchor="ctr" anchorCtr="0">
                <a:noAutofit/>
              </a:bodyPr>
              <a:lstStyle/>
              <a:p>
                <a:pPr marL="0" lvl="0" indent="0" algn="ctr" defTabSz="2844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TW" altLang="en-US" sz="6400" kern="1200" dirty="0"/>
                  <a:t> </a:t>
                </a:r>
              </a:p>
            </p:txBody>
          </p:sp>
          <p:sp>
            <p:nvSpPr>
              <p:cNvPr id="20" name="手繪多邊形: 圖案 19">
                <a:extLst>
                  <a:ext uri="{FF2B5EF4-FFF2-40B4-BE49-F238E27FC236}">
                    <a16:creationId xmlns:a16="http://schemas.microsoft.com/office/drawing/2014/main" id="{88EC4119-F4A1-E384-3BAA-F122C43A5FB7}"/>
                  </a:ext>
                </a:extLst>
              </p:cNvPr>
              <p:cNvSpPr/>
              <p:nvPr/>
            </p:nvSpPr>
            <p:spPr>
              <a:xfrm>
                <a:off x="4533899" y="3162300"/>
                <a:ext cx="4610101" cy="2951488"/>
              </a:xfrm>
              <a:custGeom>
                <a:avLst/>
                <a:gdLst>
                  <a:gd name="connsiteX0" fmla="*/ 0 w 2951487"/>
                  <a:gd name="connsiteY0" fmla="*/ 0 h 4610100"/>
                  <a:gd name="connsiteX1" fmla="*/ 2459563 w 2951487"/>
                  <a:gd name="connsiteY1" fmla="*/ 0 h 4610100"/>
                  <a:gd name="connsiteX2" fmla="*/ 2951487 w 2951487"/>
                  <a:gd name="connsiteY2" fmla="*/ 491924 h 4610100"/>
                  <a:gd name="connsiteX3" fmla="*/ 2951487 w 2951487"/>
                  <a:gd name="connsiteY3" fmla="*/ 4610100 h 4610100"/>
                  <a:gd name="connsiteX4" fmla="*/ 0 w 2951487"/>
                  <a:gd name="connsiteY4" fmla="*/ 4610100 h 4610100"/>
                  <a:gd name="connsiteX5" fmla="*/ 0 w 2951487"/>
                  <a:gd name="connsiteY5" fmla="*/ 0 h 461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51487" h="4610100">
                    <a:moveTo>
                      <a:pt x="0" y="4610099"/>
                    </a:moveTo>
                    <a:lnTo>
                      <a:pt x="0" y="768365"/>
                    </a:lnTo>
                    <a:cubicBezTo>
                      <a:pt x="0" y="344010"/>
                      <a:pt x="141004" y="1"/>
                      <a:pt x="314941" y="1"/>
                    </a:cubicBezTo>
                    <a:lnTo>
                      <a:pt x="2951487" y="1"/>
                    </a:lnTo>
                    <a:lnTo>
                      <a:pt x="2951487" y="4610099"/>
                    </a:lnTo>
                    <a:lnTo>
                      <a:pt x="0" y="4610099"/>
                    </a:lnTo>
                    <a:close/>
                  </a:path>
                </a:pathLst>
              </a:custGeom>
              <a:solidFill>
                <a:srgbClr val="E76F51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5168" tIns="455167" rIns="455168" bIns="1193041" numCol="1" spcCol="1270" anchor="ctr" anchorCtr="0">
                <a:noAutofit/>
              </a:bodyPr>
              <a:lstStyle/>
              <a:p>
                <a:pPr marL="0" lvl="0" indent="0" algn="ctr" defTabSz="2844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TW" altLang="en-US" sz="6400" kern="1200" dirty="0"/>
                  <a:t> </a:t>
                </a:r>
              </a:p>
            </p:txBody>
          </p:sp>
          <p:sp>
            <p:nvSpPr>
              <p:cNvPr id="21" name="手繪多邊形: 圖案 20">
                <a:extLst>
                  <a:ext uri="{FF2B5EF4-FFF2-40B4-BE49-F238E27FC236}">
                    <a16:creationId xmlns:a16="http://schemas.microsoft.com/office/drawing/2014/main" id="{319B80F2-D4D8-BA01-73A5-6A4ADD20DC9C}"/>
                  </a:ext>
                </a:extLst>
              </p:cNvPr>
              <p:cNvSpPr/>
              <p:nvPr/>
            </p:nvSpPr>
            <p:spPr>
              <a:xfrm>
                <a:off x="4533900" y="6113786"/>
                <a:ext cx="4610101" cy="2951488"/>
              </a:xfrm>
              <a:custGeom>
                <a:avLst/>
                <a:gdLst>
                  <a:gd name="connsiteX0" fmla="*/ 0 w 4610100"/>
                  <a:gd name="connsiteY0" fmla="*/ 0 h 2951487"/>
                  <a:gd name="connsiteX1" fmla="*/ 4118176 w 4610100"/>
                  <a:gd name="connsiteY1" fmla="*/ 0 h 2951487"/>
                  <a:gd name="connsiteX2" fmla="*/ 4610100 w 4610100"/>
                  <a:gd name="connsiteY2" fmla="*/ 491924 h 2951487"/>
                  <a:gd name="connsiteX3" fmla="*/ 4610100 w 4610100"/>
                  <a:gd name="connsiteY3" fmla="*/ 2951487 h 2951487"/>
                  <a:gd name="connsiteX4" fmla="*/ 0 w 4610100"/>
                  <a:gd name="connsiteY4" fmla="*/ 2951487 h 2951487"/>
                  <a:gd name="connsiteX5" fmla="*/ 0 w 4610100"/>
                  <a:gd name="connsiteY5" fmla="*/ 0 h 2951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0100" h="2951487">
                    <a:moveTo>
                      <a:pt x="4610100" y="2951487"/>
                    </a:moveTo>
                    <a:lnTo>
                      <a:pt x="491924" y="2951487"/>
                    </a:lnTo>
                    <a:cubicBezTo>
                      <a:pt x="220242" y="2951487"/>
                      <a:pt x="0" y="2731245"/>
                      <a:pt x="0" y="2459563"/>
                    </a:cubicBezTo>
                    <a:lnTo>
                      <a:pt x="0" y="0"/>
                    </a:lnTo>
                    <a:lnTo>
                      <a:pt x="4610100" y="0"/>
                    </a:lnTo>
                    <a:lnTo>
                      <a:pt x="4610100" y="2951487"/>
                    </a:lnTo>
                    <a:close/>
                  </a:path>
                </a:pathLst>
              </a:custGeom>
              <a:solidFill>
                <a:srgbClr val="2A9D8F"/>
              </a:solidFill>
              <a:ln>
                <a:noFill/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5167" tIns="1193040" rIns="455169" bIns="455169" numCol="1" spcCol="1270" anchor="ctr" anchorCtr="0">
                <a:noAutofit/>
              </a:bodyPr>
              <a:lstStyle/>
              <a:p>
                <a:pPr marL="0" lvl="0" indent="0" algn="ctr" defTabSz="2844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TW" altLang="en-US" sz="6400" kern="1200" dirty="0"/>
                  <a:t> </a:t>
                </a:r>
              </a:p>
            </p:txBody>
          </p:sp>
          <p:sp>
            <p:nvSpPr>
              <p:cNvPr id="22" name="矩形: 圓角化單一角落 21">
                <a:extLst>
                  <a:ext uri="{FF2B5EF4-FFF2-40B4-BE49-F238E27FC236}">
                    <a16:creationId xmlns:a16="http://schemas.microsoft.com/office/drawing/2014/main" id="{9C20214B-973E-8544-E40A-6938721A5E42}"/>
                  </a:ext>
                </a:extLst>
              </p:cNvPr>
              <p:cNvSpPr/>
              <p:nvPr/>
            </p:nvSpPr>
            <p:spPr>
              <a:xfrm rot="5400000">
                <a:off x="9973306" y="5284480"/>
                <a:ext cx="2951487" cy="4610100"/>
              </a:xfrm>
              <a:prstGeom prst="round1Rect">
                <a:avLst/>
              </a:prstGeom>
              <a:ln>
                <a:noFill/>
              </a:ln>
            </p:spPr>
            <p:style>
              <a:lnRef idx="2">
                <a:scrgbClr r="0" g="0" b="0"/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091013A3-E100-DCE3-C619-65DE8C36B1C8}"/>
                </a:ext>
              </a:extLst>
            </p:cNvPr>
            <p:cNvSpPr/>
            <p:nvPr/>
          </p:nvSpPr>
          <p:spPr>
            <a:xfrm>
              <a:off x="4651609" y="3264769"/>
              <a:ext cx="8973057" cy="5698036"/>
            </a:xfrm>
            <a:prstGeom prst="roundRect">
              <a:avLst>
                <a:gd name="adj" fmla="val 9120"/>
              </a:avLst>
            </a:prstGeom>
            <a:solidFill>
              <a:srgbClr val="FFFFF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2" name="手繪多邊形: 圖案 11">
            <a:extLst>
              <a:ext uri="{FF2B5EF4-FFF2-40B4-BE49-F238E27FC236}">
                <a16:creationId xmlns:a16="http://schemas.microsoft.com/office/drawing/2014/main" id="{BB59C470-80F3-AF83-B15A-98EC5867694D}"/>
              </a:ext>
            </a:extLst>
          </p:cNvPr>
          <p:cNvSpPr/>
          <p:nvPr/>
        </p:nvSpPr>
        <p:spPr>
          <a:xfrm>
            <a:off x="8109583" y="5563742"/>
            <a:ext cx="2068830" cy="1103758"/>
          </a:xfrm>
          <a:custGeom>
            <a:avLst/>
            <a:gdLst>
              <a:gd name="connsiteX0" fmla="*/ 0 w 2766060"/>
              <a:gd name="connsiteY0" fmla="*/ 245962 h 1475743"/>
              <a:gd name="connsiteX1" fmla="*/ 245962 w 2766060"/>
              <a:gd name="connsiteY1" fmla="*/ 0 h 1475743"/>
              <a:gd name="connsiteX2" fmla="*/ 2520098 w 2766060"/>
              <a:gd name="connsiteY2" fmla="*/ 0 h 1475743"/>
              <a:gd name="connsiteX3" fmla="*/ 2766060 w 2766060"/>
              <a:gd name="connsiteY3" fmla="*/ 245962 h 1475743"/>
              <a:gd name="connsiteX4" fmla="*/ 2766060 w 2766060"/>
              <a:gd name="connsiteY4" fmla="*/ 1229781 h 1475743"/>
              <a:gd name="connsiteX5" fmla="*/ 2520098 w 2766060"/>
              <a:gd name="connsiteY5" fmla="*/ 1475743 h 1475743"/>
              <a:gd name="connsiteX6" fmla="*/ 245962 w 2766060"/>
              <a:gd name="connsiteY6" fmla="*/ 1475743 h 1475743"/>
              <a:gd name="connsiteX7" fmla="*/ 0 w 2766060"/>
              <a:gd name="connsiteY7" fmla="*/ 1229781 h 1475743"/>
              <a:gd name="connsiteX8" fmla="*/ 0 w 2766060"/>
              <a:gd name="connsiteY8" fmla="*/ 245962 h 1475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66060" h="1475743">
                <a:moveTo>
                  <a:pt x="0" y="245962"/>
                </a:moveTo>
                <a:cubicBezTo>
                  <a:pt x="0" y="110121"/>
                  <a:pt x="110121" y="0"/>
                  <a:pt x="245962" y="0"/>
                </a:cubicBezTo>
                <a:lnTo>
                  <a:pt x="2520098" y="0"/>
                </a:lnTo>
                <a:cubicBezTo>
                  <a:pt x="2655939" y="0"/>
                  <a:pt x="2766060" y="110121"/>
                  <a:pt x="2766060" y="245962"/>
                </a:cubicBezTo>
                <a:lnTo>
                  <a:pt x="2766060" y="1229781"/>
                </a:lnTo>
                <a:cubicBezTo>
                  <a:pt x="2766060" y="1365622"/>
                  <a:pt x="2655939" y="1475743"/>
                  <a:pt x="2520098" y="1475743"/>
                </a:cubicBezTo>
                <a:lnTo>
                  <a:pt x="245962" y="1475743"/>
                </a:lnTo>
                <a:cubicBezTo>
                  <a:pt x="110121" y="1475743"/>
                  <a:pt x="0" y="1365622"/>
                  <a:pt x="0" y="1229781"/>
                </a:cubicBezTo>
                <a:lnTo>
                  <a:pt x="0" y="245962"/>
                </a:lnTo>
                <a:close/>
              </a:path>
            </a:pathLst>
          </a:custGeom>
          <a:solidFill>
            <a:srgbClr val="595959">
              <a:alpha val="50196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77780" tIns="277780" rIns="277780" bIns="277780" numCol="1" spcCol="1270" anchor="ctr" anchorCtr="0">
            <a:noAutofit/>
          </a:bodyPr>
          <a:lstStyle/>
          <a:p>
            <a:pPr marL="0" lvl="0" indent="0" algn="ctr"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TW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大成</a:t>
            </a:r>
            <a:endParaRPr lang="zh-TW" altLang="en-US" sz="44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CFDB4DD8-024E-19E3-B195-53CB68FCFD82}"/>
              </a:ext>
            </a:extLst>
          </p:cNvPr>
          <p:cNvSpPr/>
          <p:nvPr/>
        </p:nvSpPr>
        <p:spPr>
          <a:xfrm>
            <a:off x="2577040" y="2324100"/>
            <a:ext cx="1232960" cy="1232960"/>
          </a:xfrm>
          <a:prstGeom prst="ellipse">
            <a:avLst/>
          </a:prstGeom>
          <a:solidFill>
            <a:srgbClr val="E76F51"/>
          </a:solidFill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endParaRPr lang="zh-TW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EE723A61-AAA9-FDEC-90D0-5DF80F0B00D8}"/>
              </a:ext>
            </a:extLst>
          </p:cNvPr>
          <p:cNvSpPr/>
          <p:nvPr/>
        </p:nvSpPr>
        <p:spPr>
          <a:xfrm>
            <a:off x="14478000" y="2324100"/>
            <a:ext cx="1232960" cy="1232960"/>
          </a:xfrm>
          <a:prstGeom prst="ellipse">
            <a:avLst/>
          </a:prstGeom>
          <a:solidFill>
            <a:srgbClr val="E9C46D"/>
          </a:solidFill>
          <a:ln w="57150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</a:t>
            </a:r>
            <a:endParaRPr lang="zh-TW" alt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3EF4BD3C-B397-ACD7-B33B-889A52CB6ED4}"/>
              </a:ext>
            </a:extLst>
          </p:cNvPr>
          <p:cNvSpPr/>
          <p:nvPr/>
        </p:nvSpPr>
        <p:spPr>
          <a:xfrm>
            <a:off x="2577040" y="8572500"/>
            <a:ext cx="1232960" cy="1232960"/>
          </a:xfrm>
          <a:prstGeom prst="ellipse">
            <a:avLst/>
          </a:prstGeom>
          <a:solidFill>
            <a:srgbClr val="2A9D8F"/>
          </a:solidFill>
          <a:ln w="57150">
            <a:solidFill>
              <a:schemeClr val="bg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</a:t>
            </a:r>
            <a:endParaRPr lang="zh-TW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74D81CE4-DED3-8B2A-07D4-0022CCF5575E}"/>
              </a:ext>
            </a:extLst>
          </p:cNvPr>
          <p:cNvSpPr/>
          <p:nvPr/>
        </p:nvSpPr>
        <p:spPr>
          <a:xfrm>
            <a:off x="14478000" y="8572500"/>
            <a:ext cx="1232960" cy="1232960"/>
          </a:xfrm>
          <a:prstGeom prst="ellipse">
            <a:avLst/>
          </a:prstGeom>
          <a:solidFill>
            <a:srgbClr val="4F81BD"/>
          </a:solidFill>
          <a:ln w="57150">
            <a:solidFill>
              <a:schemeClr val="bg1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endParaRPr lang="zh-TW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5E606AA8-14E1-890F-0498-5738D2672B93}"/>
              </a:ext>
            </a:extLst>
          </p:cNvPr>
          <p:cNvSpPr txBox="1"/>
          <p:nvPr/>
        </p:nvSpPr>
        <p:spPr>
          <a:xfrm>
            <a:off x="4114796" y="3619500"/>
            <a:ext cx="5034486" cy="1952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在地品牌形象佳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產品多元化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冷鏈物流系統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D45CBC33-E7B5-EDB9-09BE-7409FAD9E0C7}"/>
              </a:ext>
            </a:extLst>
          </p:cNvPr>
          <p:cNvSpPr txBox="1"/>
          <p:nvPr/>
        </p:nvSpPr>
        <p:spPr>
          <a:xfrm>
            <a:off x="10286996" y="3895111"/>
            <a:ext cx="5034486" cy="1305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國際化程度較低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新事業投資風險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5AC051CE-5AF2-1A00-69A0-B6FFD56EF4F7}"/>
              </a:ext>
            </a:extLst>
          </p:cNvPr>
          <p:cNvSpPr txBox="1"/>
          <p:nvPr/>
        </p:nvSpPr>
        <p:spPr>
          <a:xfrm>
            <a:off x="4185714" y="6558969"/>
            <a:ext cx="5034486" cy="1952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政策支持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消費者需求變化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多角化發展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26A2F9E7-76AC-F2B0-9489-5FC7F9BD5AF6}"/>
              </a:ext>
            </a:extLst>
          </p:cNvPr>
          <p:cNvSpPr txBox="1"/>
          <p:nvPr/>
        </p:nvSpPr>
        <p:spPr>
          <a:xfrm>
            <a:off x="10357914" y="6685533"/>
            <a:ext cx="5034486" cy="1952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成本壓力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禽畜類疾病風險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市場競爭激烈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23" grpId="0"/>
      <p:bldP spid="24" grpId="0"/>
      <p:bldP spid="25" grpId="0"/>
      <p:bldP spid="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86798" y="1186298"/>
            <a:ext cx="7914404" cy="7914404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31765"/>
              </a:srgbClr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698662" y="1870660"/>
            <a:ext cx="8890676" cy="65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8"/>
              </a:lnSpc>
              <a:spcBef>
                <a:spcPct val="0"/>
              </a:spcBef>
            </a:pPr>
            <a:r>
              <a:rPr lang="en-US" sz="6399" b="1" spc="76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五力分析＿卜蜂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220165" y="3291405"/>
            <a:ext cx="4723435" cy="1060719"/>
            <a:chOff x="0" y="0"/>
            <a:chExt cx="7257641" cy="1414291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1478408" y="41437"/>
              <a:ext cx="4300824" cy="13728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市場現有競爭者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20165" y="4445843"/>
            <a:ext cx="4723435" cy="619367"/>
            <a:chOff x="0" y="0"/>
            <a:chExt cx="7257641" cy="825822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1478408" y="41437"/>
              <a:ext cx="4300823" cy="654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altLang="zh-TW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潛在競爭者威脅</a:t>
              </a:r>
              <a:endParaRPr lang="en-US" altLang="zh-TW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20165" y="5598609"/>
            <a:ext cx="4723435" cy="619367"/>
            <a:chOff x="0" y="0"/>
            <a:chExt cx="7257641" cy="825822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1478408" y="41437"/>
              <a:ext cx="4300823" cy="654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altLang="zh-TW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替代品威脅</a:t>
              </a:r>
              <a:endParaRPr lang="en-US" altLang="zh-TW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20165" y="6751376"/>
            <a:ext cx="4723435" cy="619367"/>
            <a:chOff x="0" y="0"/>
            <a:chExt cx="7257641" cy="825822"/>
          </a:xfrm>
        </p:grpSpPr>
        <p:grpSp>
          <p:nvGrpSpPr>
            <p:cNvPr id="25" name="Group 25"/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7" name="TextBox 27"/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1478408" y="41437"/>
              <a:ext cx="4300823" cy="654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zh-TW" altLang="en-US" sz="30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消費者議價能力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20165" y="7904143"/>
            <a:ext cx="4723435" cy="619367"/>
            <a:chOff x="0" y="0"/>
            <a:chExt cx="7257641" cy="825822"/>
          </a:xfrm>
        </p:grpSpPr>
        <p:grpSp>
          <p:nvGrpSpPr>
            <p:cNvPr id="30" name="Group 30"/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2" name="TextBox 32"/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3" name="TextBox 33"/>
            <p:cNvSpPr txBox="1"/>
            <p:nvPr/>
          </p:nvSpPr>
          <p:spPr>
            <a:xfrm>
              <a:off x="1478408" y="41437"/>
              <a:ext cx="4300823" cy="654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zh-TW" altLang="en-US" sz="30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供應商議價能力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6236730" y="3351824"/>
            <a:ext cx="8544879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市場內有統一、大成等強勁對手，競爭激烈</a:t>
            </a:r>
            <a:endParaRPr lang="en-US" sz="3200" spc="14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"/>
              <a:cs typeface="Lato"/>
              <a:sym typeface="Lato"/>
            </a:endParaRPr>
          </a:p>
        </p:txBody>
      </p:sp>
      <p:sp>
        <p:nvSpPr>
          <p:cNvPr id="36" name="Slide Number Placeholder 3">
            <a:extLst>
              <a:ext uri="{FF2B5EF4-FFF2-40B4-BE49-F238E27FC236}">
                <a16:creationId xmlns:a16="http://schemas.microsoft.com/office/drawing/2014/main" id="{19BC9411-8EE2-6D96-74CA-74539AB5D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14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TextBox 34">
            <a:extLst>
              <a:ext uri="{FF2B5EF4-FFF2-40B4-BE49-F238E27FC236}">
                <a16:creationId xmlns:a16="http://schemas.microsoft.com/office/drawing/2014/main" id="{FE031132-B194-4BF1-01BE-E42E87D3F54A}"/>
              </a:ext>
            </a:extLst>
          </p:cNvPr>
          <p:cNvSpPr txBox="1"/>
          <p:nvPr/>
        </p:nvSpPr>
        <p:spPr>
          <a:xfrm>
            <a:off x="6236730" y="4509616"/>
            <a:ext cx="1007007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食品業門檻不低，但仍可能有新創或國際品牌進入</a:t>
            </a:r>
            <a:endParaRPr lang="en-US" sz="3200" spc="14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"/>
              <a:cs typeface="Lato"/>
              <a:sym typeface="Lato"/>
            </a:endParaRPr>
          </a:p>
        </p:txBody>
      </p:sp>
      <p:sp>
        <p:nvSpPr>
          <p:cNvPr id="38" name="TextBox 34">
            <a:extLst>
              <a:ext uri="{FF2B5EF4-FFF2-40B4-BE49-F238E27FC236}">
                <a16:creationId xmlns:a16="http://schemas.microsoft.com/office/drawing/2014/main" id="{57769918-F278-9090-6109-641B0C245CEE}"/>
              </a:ext>
            </a:extLst>
          </p:cNvPr>
          <p:cNvSpPr txBox="1"/>
          <p:nvPr/>
        </p:nvSpPr>
        <p:spPr>
          <a:xfrm>
            <a:off x="6236730" y="5667408"/>
            <a:ext cx="8544879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植物肉、素食等替代品興起，可能分食市場</a:t>
            </a:r>
            <a:endParaRPr lang="en-US" sz="3200" spc="14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"/>
              <a:cs typeface="Lato"/>
              <a:sym typeface="Lato"/>
            </a:endParaRPr>
          </a:p>
        </p:txBody>
      </p:sp>
      <p:sp>
        <p:nvSpPr>
          <p:cNvPr id="39" name="TextBox 34">
            <a:extLst>
              <a:ext uri="{FF2B5EF4-FFF2-40B4-BE49-F238E27FC236}">
                <a16:creationId xmlns:a16="http://schemas.microsoft.com/office/drawing/2014/main" id="{B3AEBECE-7D32-2F35-78B3-8EA56C320DB1}"/>
              </a:ext>
            </a:extLst>
          </p:cNvPr>
          <p:cNvSpPr txBox="1"/>
          <p:nvPr/>
        </p:nvSpPr>
        <p:spPr>
          <a:xfrm>
            <a:off x="6236730" y="6825200"/>
            <a:ext cx="1136547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大型通路商如量販店、超市掌握銷售主導權，議價能力強</a:t>
            </a:r>
            <a:endParaRPr lang="en-US" sz="3200" spc="14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"/>
              <a:cs typeface="Lato"/>
              <a:sym typeface="Lato"/>
            </a:endParaRPr>
          </a:p>
        </p:txBody>
      </p:sp>
      <p:sp>
        <p:nvSpPr>
          <p:cNvPr id="40" name="TextBox 34">
            <a:extLst>
              <a:ext uri="{FF2B5EF4-FFF2-40B4-BE49-F238E27FC236}">
                <a16:creationId xmlns:a16="http://schemas.microsoft.com/office/drawing/2014/main" id="{3751A13E-5F8B-CAE0-A51C-CC5B8F239C52}"/>
              </a:ext>
            </a:extLst>
          </p:cNvPr>
          <p:cNvSpPr txBox="1"/>
          <p:nvPr/>
        </p:nvSpPr>
        <p:spPr>
          <a:xfrm>
            <a:off x="6236730" y="7982993"/>
            <a:ext cx="1098447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原料需仰賴國際進口，價格波動大，但卜蜂自有飼料廠可緩解</a:t>
            </a:r>
            <a:endParaRPr lang="en-US" altLang="zh-TW" sz="3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86798" y="1186298"/>
            <a:ext cx="7914404" cy="7914404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31765"/>
              </a:srgbClr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698662" y="1870660"/>
            <a:ext cx="8890676" cy="65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8"/>
              </a:lnSpc>
              <a:spcBef>
                <a:spcPct val="0"/>
              </a:spcBef>
            </a:pPr>
            <a:r>
              <a:rPr lang="en-US" sz="6399" b="1" spc="76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五力分析＿大成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3A4E277-D4A7-BF27-A0F4-E10A26189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15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040F007-A3B2-3861-BC59-E27734BF0B1B}"/>
              </a:ext>
            </a:extLst>
          </p:cNvPr>
          <p:cNvGrpSpPr/>
          <p:nvPr/>
        </p:nvGrpSpPr>
        <p:grpSpPr>
          <a:xfrm>
            <a:off x="1220165" y="3291405"/>
            <a:ext cx="4723435" cy="1060719"/>
            <a:chOff x="0" y="0"/>
            <a:chExt cx="7257641" cy="141429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2E68959-4C45-A54F-5B55-D1C099607CC0}"/>
                </a:ext>
              </a:extLst>
            </p:cNvPr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13" name="Freeform 11">
                <a:extLst>
                  <a:ext uri="{FF2B5EF4-FFF2-40B4-BE49-F238E27FC236}">
                    <a16:creationId xmlns:a16="http://schemas.microsoft.com/office/drawing/2014/main" id="{D48AA2F1-26DD-3E6C-35A6-8CE23B8552DC}"/>
                  </a:ext>
                </a:extLst>
              </p:cNvPr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4" name="TextBox 12">
                <a:extLst>
                  <a:ext uri="{FF2B5EF4-FFF2-40B4-BE49-F238E27FC236}">
                    <a16:creationId xmlns:a16="http://schemas.microsoft.com/office/drawing/2014/main" id="{882EB805-529B-CDA4-7CCE-4BB723745D0F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2" name="TextBox 13">
              <a:extLst>
                <a:ext uri="{FF2B5EF4-FFF2-40B4-BE49-F238E27FC236}">
                  <a16:creationId xmlns:a16="http://schemas.microsoft.com/office/drawing/2014/main" id="{D763EACB-B77F-1641-CDC8-390AA3CA54B4}"/>
                </a:ext>
              </a:extLst>
            </p:cNvPr>
            <p:cNvSpPr txBox="1"/>
            <p:nvPr/>
          </p:nvSpPr>
          <p:spPr>
            <a:xfrm>
              <a:off x="1478408" y="41437"/>
              <a:ext cx="4300824" cy="13728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市場現有競爭者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00DC524-340A-ED16-CF3C-1F774A473F67}"/>
              </a:ext>
            </a:extLst>
          </p:cNvPr>
          <p:cNvGrpSpPr/>
          <p:nvPr/>
        </p:nvGrpSpPr>
        <p:grpSpPr>
          <a:xfrm>
            <a:off x="1220165" y="4445843"/>
            <a:ext cx="4723435" cy="619367"/>
            <a:chOff x="0" y="0"/>
            <a:chExt cx="7257641" cy="82582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35AF4E6-E36A-0A73-C601-7108006E5837}"/>
                </a:ext>
              </a:extLst>
            </p:cNvPr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18" name="Freeform 16">
                <a:extLst>
                  <a:ext uri="{FF2B5EF4-FFF2-40B4-BE49-F238E27FC236}">
                    <a16:creationId xmlns:a16="http://schemas.microsoft.com/office/drawing/2014/main" id="{C36568A0-055C-EF31-52A9-479BC2328A94}"/>
                  </a:ext>
                </a:extLst>
              </p:cNvPr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9" name="TextBox 17">
                <a:extLst>
                  <a:ext uri="{FF2B5EF4-FFF2-40B4-BE49-F238E27FC236}">
                    <a16:creationId xmlns:a16="http://schemas.microsoft.com/office/drawing/2014/main" id="{4DC58FBF-EE71-C2C0-9A24-79557AF2DCE1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C0C2188C-F986-DD09-52AE-C20B9F7B4A49}"/>
                </a:ext>
              </a:extLst>
            </p:cNvPr>
            <p:cNvSpPr txBox="1"/>
            <p:nvPr/>
          </p:nvSpPr>
          <p:spPr>
            <a:xfrm>
              <a:off x="1478408" y="41437"/>
              <a:ext cx="4300823" cy="654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altLang="zh-TW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潛在競爭者威脅</a:t>
              </a:r>
              <a:endParaRPr lang="en-US" altLang="zh-TW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C5386E-3AF6-155F-EDD1-52CB09BF3C36}"/>
              </a:ext>
            </a:extLst>
          </p:cNvPr>
          <p:cNvGrpSpPr/>
          <p:nvPr/>
        </p:nvGrpSpPr>
        <p:grpSpPr>
          <a:xfrm>
            <a:off x="1220165" y="5598609"/>
            <a:ext cx="4723435" cy="619367"/>
            <a:chOff x="0" y="0"/>
            <a:chExt cx="7257641" cy="825822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C1FF1EF-7E9A-DFCF-DF42-1A4035717EF1}"/>
                </a:ext>
              </a:extLst>
            </p:cNvPr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23" name="Freeform 21">
                <a:extLst>
                  <a:ext uri="{FF2B5EF4-FFF2-40B4-BE49-F238E27FC236}">
                    <a16:creationId xmlns:a16="http://schemas.microsoft.com/office/drawing/2014/main" id="{5EAF68AD-959B-3D7F-3707-05A9F4965D23}"/>
                  </a:ext>
                </a:extLst>
              </p:cNvPr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4" name="TextBox 22">
                <a:extLst>
                  <a:ext uri="{FF2B5EF4-FFF2-40B4-BE49-F238E27FC236}">
                    <a16:creationId xmlns:a16="http://schemas.microsoft.com/office/drawing/2014/main" id="{9E7BE57B-59D0-C0B3-26F0-59F1800ABD88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2" name="TextBox 23">
              <a:extLst>
                <a:ext uri="{FF2B5EF4-FFF2-40B4-BE49-F238E27FC236}">
                  <a16:creationId xmlns:a16="http://schemas.microsoft.com/office/drawing/2014/main" id="{813CCB4B-3888-37BE-3B50-EF3084471CD5}"/>
                </a:ext>
              </a:extLst>
            </p:cNvPr>
            <p:cNvSpPr txBox="1"/>
            <p:nvPr/>
          </p:nvSpPr>
          <p:spPr>
            <a:xfrm>
              <a:off x="1478408" y="41437"/>
              <a:ext cx="4300823" cy="654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altLang="zh-TW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替代品威脅</a:t>
              </a:r>
              <a:endParaRPr lang="en-US" altLang="zh-TW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49B1133-7F50-898A-A330-EFA62C52B32C}"/>
              </a:ext>
            </a:extLst>
          </p:cNvPr>
          <p:cNvGrpSpPr/>
          <p:nvPr/>
        </p:nvGrpSpPr>
        <p:grpSpPr>
          <a:xfrm>
            <a:off x="1220165" y="6751376"/>
            <a:ext cx="4723435" cy="619367"/>
            <a:chOff x="0" y="0"/>
            <a:chExt cx="7257641" cy="82582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1A0F844-AB42-5AF9-ADD8-24B52FEE1B7B}"/>
                </a:ext>
              </a:extLst>
            </p:cNvPr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28" name="Freeform 26">
                <a:extLst>
                  <a:ext uri="{FF2B5EF4-FFF2-40B4-BE49-F238E27FC236}">
                    <a16:creationId xmlns:a16="http://schemas.microsoft.com/office/drawing/2014/main" id="{D1674BA0-E554-59ED-1AEE-B1109D8C29A2}"/>
                  </a:ext>
                </a:extLst>
              </p:cNvPr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9" name="TextBox 27">
                <a:extLst>
                  <a:ext uri="{FF2B5EF4-FFF2-40B4-BE49-F238E27FC236}">
                    <a16:creationId xmlns:a16="http://schemas.microsoft.com/office/drawing/2014/main" id="{10152497-789F-7472-7CEB-E191B93B57C9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7" name="TextBox 28">
              <a:extLst>
                <a:ext uri="{FF2B5EF4-FFF2-40B4-BE49-F238E27FC236}">
                  <a16:creationId xmlns:a16="http://schemas.microsoft.com/office/drawing/2014/main" id="{36600F69-747B-6A22-C076-4402552D7A0A}"/>
                </a:ext>
              </a:extLst>
            </p:cNvPr>
            <p:cNvSpPr txBox="1"/>
            <p:nvPr/>
          </p:nvSpPr>
          <p:spPr>
            <a:xfrm>
              <a:off x="1478408" y="41437"/>
              <a:ext cx="4300823" cy="654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zh-TW" altLang="en-US" sz="30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消費者議價能力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45AFD7E-6ED4-D2CA-1E5B-AA83769F6D6A}"/>
              </a:ext>
            </a:extLst>
          </p:cNvPr>
          <p:cNvGrpSpPr/>
          <p:nvPr/>
        </p:nvGrpSpPr>
        <p:grpSpPr>
          <a:xfrm>
            <a:off x="1220165" y="7904143"/>
            <a:ext cx="4723435" cy="619367"/>
            <a:chOff x="0" y="0"/>
            <a:chExt cx="7257641" cy="825822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666658C-6785-7C22-BAF1-B4FC8EFE9014}"/>
                </a:ext>
              </a:extLst>
            </p:cNvPr>
            <p:cNvGrpSpPr/>
            <p:nvPr/>
          </p:nvGrpSpPr>
          <p:grpSpPr>
            <a:xfrm>
              <a:off x="0" y="0"/>
              <a:ext cx="7257641" cy="825822"/>
              <a:chOff x="0" y="0"/>
              <a:chExt cx="1433608" cy="163125"/>
            </a:xfrm>
          </p:grpSpPr>
          <p:sp>
            <p:nvSpPr>
              <p:cNvPr id="33" name="Freeform 31">
                <a:extLst>
                  <a:ext uri="{FF2B5EF4-FFF2-40B4-BE49-F238E27FC236}">
                    <a16:creationId xmlns:a16="http://schemas.microsoft.com/office/drawing/2014/main" id="{2A7A5019-F6A2-BE5E-03DB-40C3475FF499}"/>
                  </a:ext>
                </a:extLst>
              </p:cNvPr>
              <p:cNvSpPr/>
              <p:nvPr/>
            </p:nvSpPr>
            <p:spPr>
              <a:xfrm>
                <a:off x="0" y="0"/>
                <a:ext cx="1433608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1433608" h="163125">
                    <a:moveTo>
                      <a:pt x="72537" y="0"/>
                    </a:moveTo>
                    <a:lnTo>
                      <a:pt x="1361071" y="0"/>
                    </a:lnTo>
                    <a:cubicBezTo>
                      <a:pt x="1401132" y="0"/>
                      <a:pt x="1433608" y="32476"/>
                      <a:pt x="1433608" y="72537"/>
                    </a:cubicBezTo>
                    <a:lnTo>
                      <a:pt x="1433608" y="90588"/>
                    </a:lnTo>
                    <a:cubicBezTo>
                      <a:pt x="1433608" y="109826"/>
                      <a:pt x="1425966" y="128276"/>
                      <a:pt x="1412362" y="141880"/>
                    </a:cubicBezTo>
                    <a:cubicBezTo>
                      <a:pt x="1398759" y="155483"/>
                      <a:pt x="1380309" y="163125"/>
                      <a:pt x="1361071" y="163125"/>
                    </a:cubicBezTo>
                    <a:lnTo>
                      <a:pt x="72537" y="163125"/>
                    </a:lnTo>
                    <a:cubicBezTo>
                      <a:pt x="32476" y="163125"/>
                      <a:pt x="0" y="130649"/>
                      <a:pt x="0" y="90588"/>
                    </a:cubicBezTo>
                    <a:lnTo>
                      <a:pt x="0" y="72537"/>
                    </a:lnTo>
                    <a:cubicBezTo>
                      <a:pt x="0" y="53299"/>
                      <a:pt x="7642" y="34849"/>
                      <a:pt x="21246" y="21246"/>
                    </a:cubicBezTo>
                    <a:cubicBezTo>
                      <a:pt x="34849" y="7642"/>
                      <a:pt x="53299" y="0"/>
                      <a:pt x="72537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4" name="TextBox 32">
                <a:extLst>
                  <a:ext uri="{FF2B5EF4-FFF2-40B4-BE49-F238E27FC236}">
                    <a16:creationId xmlns:a16="http://schemas.microsoft.com/office/drawing/2014/main" id="{C3F91A36-04F5-55DF-7B83-AE7A0CD27415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1433608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2" name="TextBox 33">
              <a:extLst>
                <a:ext uri="{FF2B5EF4-FFF2-40B4-BE49-F238E27FC236}">
                  <a16:creationId xmlns:a16="http://schemas.microsoft.com/office/drawing/2014/main" id="{5E79000B-5B34-BED4-F1C1-B01AF8F4C495}"/>
                </a:ext>
              </a:extLst>
            </p:cNvPr>
            <p:cNvSpPr txBox="1"/>
            <p:nvPr/>
          </p:nvSpPr>
          <p:spPr>
            <a:xfrm>
              <a:off x="1478408" y="41437"/>
              <a:ext cx="4300823" cy="654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zh-TW" altLang="en-US" sz="30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Bold"/>
                  <a:ea typeface="Lato Bold"/>
                  <a:cs typeface="Lato Bold"/>
                  <a:sym typeface="Lato Bold"/>
                </a:rPr>
                <a:t>供應商議價能力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C1D33522-8662-87FC-46B8-C5674345C05C}"/>
              </a:ext>
            </a:extLst>
          </p:cNvPr>
          <p:cNvSpPr txBox="1"/>
          <p:nvPr/>
        </p:nvSpPr>
        <p:spPr>
          <a:xfrm>
            <a:off x="6236730" y="3351824"/>
            <a:ext cx="8544879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本地與外來品牌競爭激烈</a:t>
            </a:r>
            <a:endParaRPr lang="en-US" sz="3200" spc="14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"/>
              <a:cs typeface="Lato"/>
              <a:sym typeface="Lato"/>
            </a:endParaRPr>
          </a:p>
        </p:txBody>
      </p:sp>
      <p:sp>
        <p:nvSpPr>
          <p:cNvPr id="36" name="TextBox 34">
            <a:extLst>
              <a:ext uri="{FF2B5EF4-FFF2-40B4-BE49-F238E27FC236}">
                <a16:creationId xmlns:a16="http://schemas.microsoft.com/office/drawing/2014/main" id="{E1F3FC4F-C5F2-6F68-D064-C08D1FF49D73}"/>
              </a:ext>
            </a:extLst>
          </p:cNvPr>
          <p:cNvSpPr txBox="1"/>
          <p:nvPr/>
        </p:nvSpPr>
        <p:spPr>
          <a:xfrm>
            <a:off x="6236730" y="4509616"/>
            <a:ext cx="1007007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新創食品品牌如健康取向品牌不斷出現</a:t>
            </a:r>
            <a:endParaRPr lang="en-US" sz="3200" spc="14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"/>
              <a:cs typeface="Lato"/>
              <a:sym typeface="Lato"/>
            </a:endParaRPr>
          </a:p>
        </p:txBody>
      </p:sp>
      <p:sp>
        <p:nvSpPr>
          <p:cNvPr id="37" name="TextBox 34">
            <a:extLst>
              <a:ext uri="{FF2B5EF4-FFF2-40B4-BE49-F238E27FC236}">
                <a16:creationId xmlns:a16="http://schemas.microsoft.com/office/drawing/2014/main" id="{D471EC02-D7F2-E90E-E271-62E3C8987B98}"/>
              </a:ext>
            </a:extLst>
          </p:cNvPr>
          <p:cNvSpPr txBox="1"/>
          <p:nvPr/>
        </p:nvSpPr>
        <p:spPr>
          <a:xfrm>
            <a:off x="6236730" y="5667408"/>
            <a:ext cx="8544879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植物肉與進口高端肉品日益普及</a:t>
            </a:r>
            <a:endParaRPr lang="en-US" sz="3200" spc="14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"/>
              <a:cs typeface="Lato"/>
              <a:sym typeface="Lato"/>
            </a:endParaRPr>
          </a:p>
        </p:txBody>
      </p:sp>
      <p:sp>
        <p:nvSpPr>
          <p:cNvPr id="38" name="TextBox 34">
            <a:extLst>
              <a:ext uri="{FF2B5EF4-FFF2-40B4-BE49-F238E27FC236}">
                <a16:creationId xmlns:a16="http://schemas.microsoft.com/office/drawing/2014/main" id="{7CFADB54-BB69-329A-0B44-52C7D0B4FD51}"/>
              </a:ext>
            </a:extLst>
          </p:cNvPr>
          <p:cNvSpPr txBox="1"/>
          <p:nvPr/>
        </p:nvSpPr>
        <p:spPr>
          <a:xfrm>
            <a:off x="6236730" y="6825200"/>
            <a:ext cx="1136547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大型通路與消費者對價格敏感度高</a:t>
            </a:r>
            <a:endParaRPr lang="en-US" sz="3200" spc="14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"/>
              <a:cs typeface="Lato"/>
              <a:sym typeface="Lato"/>
            </a:endParaRPr>
          </a:p>
        </p:txBody>
      </p:sp>
      <p:sp>
        <p:nvSpPr>
          <p:cNvPr id="39" name="TextBox 34">
            <a:extLst>
              <a:ext uri="{FF2B5EF4-FFF2-40B4-BE49-F238E27FC236}">
                <a16:creationId xmlns:a16="http://schemas.microsoft.com/office/drawing/2014/main" id="{81516A1D-5B87-B3C5-3E2C-E7DBC6204B68}"/>
              </a:ext>
            </a:extLst>
          </p:cNvPr>
          <p:cNvSpPr txBox="1"/>
          <p:nvPr/>
        </p:nvSpPr>
        <p:spPr>
          <a:xfrm>
            <a:off x="6236730" y="7982993"/>
            <a:ext cx="1098447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  <a:spcBef>
                <a:spcPct val="0"/>
              </a:spcBef>
            </a:pPr>
            <a:r>
              <a:rPr lang="zh-TW" altLang="en-US" sz="3200" dirty="0"/>
              <a:t>雖有部分本地飼料來源，但仍受國際原物料影響</a:t>
            </a:r>
            <a:endParaRPr lang="en-US" altLang="zh-TW" sz="32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79DF9-C8DE-38A9-E1F2-BAF19EC9D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F775677-0CAD-C71C-37EF-254A9A02BFA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37" t="-9222" r="-961" b="-12892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FE82E448-666B-BC92-1840-FE221B4A8BB8}"/>
              </a:ext>
            </a:extLst>
          </p:cNvPr>
          <p:cNvGrpSpPr/>
          <p:nvPr/>
        </p:nvGrpSpPr>
        <p:grpSpPr>
          <a:xfrm>
            <a:off x="16535400" y="7569595"/>
            <a:ext cx="944489" cy="944489"/>
            <a:chOff x="0" y="0"/>
            <a:chExt cx="6350000" cy="635000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183FB162-F895-265E-167C-D5484DF6AEED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12C5AB14-71D1-61FF-B38C-16AA4DC7EB31}"/>
              </a:ext>
            </a:extLst>
          </p:cNvPr>
          <p:cNvGrpSpPr/>
          <p:nvPr/>
        </p:nvGrpSpPr>
        <p:grpSpPr>
          <a:xfrm>
            <a:off x="16400997" y="-579074"/>
            <a:ext cx="2529631" cy="2529631"/>
            <a:chOff x="0" y="0"/>
            <a:chExt cx="6350000" cy="635000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B996B05-FE7A-C785-020A-BCD66A0ACBC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E6ED2981-7A92-E0C6-B23D-340AD172191A}"/>
              </a:ext>
            </a:extLst>
          </p:cNvPr>
          <p:cNvGrpSpPr/>
          <p:nvPr/>
        </p:nvGrpSpPr>
        <p:grpSpPr>
          <a:xfrm>
            <a:off x="-2000680" y="1785321"/>
            <a:ext cx="13354480" cy="10457801"/>
            <a:chOff x="-2000680" y="1785321"/>
            <a:chExt cx="13354480" cy="10457801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BCB33686-BD5A-AA0D-AAC1-09DB9C5D82D7}"/>
                </a:ext>
              </a:extLst>
            </p:cNvPr>
            <p:cNvGrpSpPr/>
            <p:nvPr/>
          </p:nvGrpSpPr>
          <p:grpSpPr>
            <a:xfrm>
              <a:off x="-2000680" y="1785321"/>
              <a:ext cx="10457801" cy="10457801"/>
              <a:chOff x="0" y="0"/>
              <a:chExt cx="6350000" cy="6350000"/>
            </a:xfrm>
            <a:solidFill>
              <a:srgbClr val="595959">
                <a:alpha val="50196"/>
              </a:srgbClr>
            </a:solidFill>
          </p:grpSpPr>
          <p:sp>
            <p:nvSpPr>
              <p:cNvPr id="4" name="Freeform 4">
                <a:extLst>
                  <a:ext uri="{FF2B5EF4-FFF2-40B4-BE49-F238E27FC236}">
                    <a16:creationId xmlns:a16="http://schemas.microsoft.com/office/drawing/2014/main" id="{2327ACB9-4966-D9F5-EEB3-A61BB3241A8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60E59C49-3778-6BE4-93D9-5298D6A168BB}"/>
                </a:ext>
              </a:extLst>
            </p:cNvPr>
            <p:cNvSpPr txBox="1"/>
            <p:nvPr/>
          </p:nvSpPr>
          <p:spPr>
            <a:xfrm>
              <a:off x="2438400" y="3086100"/>
              <a:ext cx="8915400" cy="553997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ct val="150000"/>
                </a:lnSpc>
                <a:spcBef>
                  <a:spcPct val="0"/>
                </a:spcBef>
              </a:pP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比</a:t>
              </a:r>
              <a:r>
                <a:rPr 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 </a:t>
              </a: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率</a:t>
              </a:r>
              <a:endParaRPr lang="en-US" sz="14400" b="1" spc="119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  <a:p>
              <a:pPr marL="0" lvl="0" indent="0" algn="l">
                <a:spcBef>
                  <a:spcPct val="0"/>
                </a:spcBef>
              </a:pP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分</a:t>
              </a:r>
              <a:r>
                <a:rPr 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 </a:t>
              </a: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析</a:t>
              </a:r>
              <a:endParaRPr lang="en-US" sz="14400" b="1" spc="119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41B246C4-AAF0-23AF-295F-D868C9505EB4}"/>
              </a:ext>
            </a:extLst>
          </p:cNvPr>
          <p:cNvGrpSpPr>
            <a:grpSpLocks noChangeAspect="1"/>
          </p:cNvGrpSpPr>
          <p:nvPr/>
        </p:nvGrpSpPr>
        <p:grpSpPr>
          <a:xfrm>
            <a:off x="-2150979" y="-2052127"/>
            <a:ext cx="5657850" cy="5657850"/>
            <a:chOff x="0" y="0"/>
            <a:chExt cx="1708150" cy="17081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47FD02D-EAF3-B8BF-D4D2-57C7359FFBC5}"/>
                </a:ext>
              </a:extLst>
            </p:cNvPr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C76C0F37-9E44-FF1E-9266-4E44A8AF9348}"/>
              </a:ext>
            </a:extLst>
          </p:cNvPr>
          <p:cNvGrpSpPr/>
          <p:nvPr/>
        </p:nvGrpSpPr>
        <p:grpSpPr>
          <a:xfrm>
            <a:off x="7432922" y="8522058"/>
            <a:ext cx="1345513" cy="1345513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DBF1CED8-4E9A-5AAD-6E52-F13B474FDF1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0AE06667-43FF-3EC0-E17A-6040D18B8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16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3089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F7E44-DA56-8FE2-4D52-124F20AAE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6DC76AAD-038F-B3E4-47F2-E8A7B82991DC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4F46404-2ED3-EDF6-67F3-B4240B461E0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55A072C4-9745-039D-BBE1-33A71D981B6E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9115E13-65B2-42EB-A3FC-E8B334F671D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7ED42D1A-8A3D-B61C-6CE1-370DC299AE39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47EFEC9B-D010-A174-3B18-E7ABB15E71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0682715"/>
              </p:ext>
            </p:extLst>
          </p:nvPr>
        </p:nvGraphicFramePr>
        <p:xfrm>
          <a:off x="1905000" y="1943100"/>
          <a:ext cx="145513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短期投資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358,293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21,448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63,123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94,779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長期投資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3,676,569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2,712,072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2,754,498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4,503,533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4,319,150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4,361,900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營運資金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-1,692,294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-55,591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-164,256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-731,382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343,684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-534,647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1E3CB8CD-5779-C1D7-3CD9-F633EB45B4D1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AF58BC2F-15D1-469D-4D09-043E4B77D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17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框架 10">
            <a:extLst>
              <a:ext uri="{FF2B5EF4-FFF2-40B4-BE49-F238E27FC236}">
                <a16:creationId xmlns:a16="http://schemas.microsoft.com/office/drawing/2014/main" id="{B67A9EFA-1E75-DA15-D19B-F84B8C47BFAD}"/>
              </a:ext>
            </a:extLst>
          </p:cNvPr>
          <p:cNvSpPr/>
          <p:nvPr/>
        </p:nvSpPr>
        <p:spPr>
          <a:xfrm>
            <a:off x="4876800" y="3238500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3" name="框架 12">
            <a:extLst>
              <a:ext uri="{FF2B5EF4-FFF2-40B4-BE49-F238E27FC236}">
                <a16:creationId xmlns:a16="http://schemas.microsoft.com/office/drawing/2014/main" id="{9502391E-8BB7-004E-B43F-853CB3522CE8}"/>
              </a:ext>
            </a:extLst>
          </p:cNvPr>
          <p:cNvSpPr/>
          <p:nvPr/>
        </p:nvSpPr>
        <p:spPr>
          <a:xfrm>
            <a:off x="10668000" y="3238500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214D91EE-5FB4-7295-74A7-DCDF1272B55B}"/>
              </a:ext>
            </a:extLst>
          </p:cNvPr>
          <p:cNvSpPr/>
          <p:nvPr/>
        </p:nvSpPr>
        <p:spPr>
          <a:xfrm>
            <a:off x="3353182" y="6581140"/>
            <a:ext cx="6310790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卜蜂將資金集中於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營運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和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擴張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上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而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非短期投資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27B5D6A6-C710-E343-5F43-143AE13026FD}"/>
              </a:ext>
            </a:extLst>
          </p:cNvPr>
          <p:cNvSpPr/>
          <p:nvPr/>
        </p:nvSpPr>
        <p:spPr>
          <a:xfrm>
            <a:off x="10145514" y="6581139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2024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年積極進行國內外擴張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116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1" grpId="0" animBg="1"/>
      <p:bldP spid="13" grpId="0" animBg="1"/>
      <p:bldP spid="14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ACCAEB-C298-0889-1259-20AE1003D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31562FEC-0C82-AC8D-DE10-824954B4F8E8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85CA625-57F8-1E2E-B32B-A212041131D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E607497-CA5C-F7E9-95D4-C9B91B7107FA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D809986-095C-4E4B-CFE4-5C4B332177D5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991F3915-DD1E-4D9B-9525-F898E505FF87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2D8CDB3B-F8A8-0DF0-E1EB-EB2C7C4703A6}"/>
              </a:ext>
            </a:extLst>
          </p:cNvPr>
          <p:cNvGraphicFramePr>
            <a:graphicFrameLocks noGrp="1"/>
          </p:cNvGraphicFramePr>
          <p:nvPr/>
        </p:nvGraphicFramePr>
        <p:xfrm>
          <a:off x="1905000" y="1943100"/>
          <a:ext cx="145513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短期投資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358,293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21,448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63,123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94,779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長期投資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3,676,569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2,712,072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2,754,498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4,503,533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4,319,150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4,361,900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營運資金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-1,692,294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-55,591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-164,256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-731,382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343,684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-534,647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B1DD59BE-296F-5E9A-1801-34A0D501D53E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1D12FC1F-EFB6-6E7A-0B09-973419363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18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723819C1-3861-F681-01F9-78C7DA015857}"/>
              </a:ext>
            </a:extLst>
          </p:cNvPr>
          <p:cNvSpPr/>
          <p:nvPr/>
        </p:nvSpPr>
        <p:spPr>
          <a:xfrm>
            <a:off x="2362200" y="6581140"/>
            <a:ext cx="7301772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卜蜂於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2024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年收購美國食品加工廠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並有擴建計劃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543AE9DA-663C-B5D0-5329-0826716BCF5D}"/>
              </a:ext>
            </a:extLst>
          </p:cNvPr>
          <p:cNvSpPr/>
          <p:nvPr/>
        </p:nvSpPr>
        <p:spPr>
          <a:xfrm>
            <a:off x="10145514" y="6581139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2024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年積極進行國內外擴張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1" name="框架 10">
            <a:extLst>
              <a:ext uri="{FF2B5EF4-FFF2-40B4-BE49-F238E27FC236}">
                <a16:creationId xmlns:a16="http://schemas.microsoft.com/office/drawing/2014/main" id="{187C4254-29DF-4DB3-57D0-B0C3AB3F7F40}"/>
              </a:ext>
            </a:extLst>
          </p:cNvPr>
          <p:cNvSpPr/>
          <p:nvPr/>
        </p:nvSpPr>
        <p:spPr>
          <a:xfrm>
            <a:off x="4876800" y="3877399"/>
            <a:ext cx="2057400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3" name="框架 12">
            <a:extLst>
              <a:ext uri="{FF2B5EF4-FFF2-40B4-BE49-F238E27FC236}">
                <a16:creationId xmlns:a16="http://schemas.microsoft.com/office/drawing/2014/main" id="{FD533AA8-B17B-5005-617A-1DEE39CDEEA7}"/>
              </a:ext>
            </a:extLst>
          </p:cNvPr>
          <p:cNvSpPr/>
          <p:nvPr/>
        </p:nvSpPr>
        <p:spPr>
          <a:xfrm>
            <a:off x="10668000" y="3877399"/>
            <a:ext cx="2057400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76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1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30F2BB-4142-74FB-FF57-B53655832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155F6E8A-FE36-59D8-157F-E9D90FF4C974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997A360-63D8-2133-8C43-E76F774FC38F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591C52B9-1F43-5464-19F9-76EEC78E9BBA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79D6C24-8C93-62AE-A253-3E920E615A5E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46194ABB-D083-E10C-D370-00BCE8797864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6704C643-FCDF-4C5D-55E1-94997117F7BA}"/>
              </a:ext>
            </a:extLst>
          </p:cNvPr>
          <p:cNvGraphicFramePr>
            <a:graphicFrameLocks noGrp="1"/>
          </p:cNvGraphicFramePr>
          <p:nvPr/>
        </p:nvGraphicFramePr>
        <p:xfrm>
          <a:off x="1905000" y="1943100"/>
          <a:ext cx="145513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短期投資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358,293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21,448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63,123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94,779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長期投資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3,676,569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2,712,072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Aft>
                          <a:spcPts val="600"/>
                        </a:spcAft>
                      </a:pPr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</a:rPr>
                        <a:t>2,754,498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4,503,533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4,319,150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4,361,900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營運資金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-1,692,294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-55,591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-164,256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-731,382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343,684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-534,647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FE29CFAC-9E67-4ECD-6F59-622F514FC59D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EE90027F-94EB-0B77-B771-E0A30C538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19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BBD6E60E-88D5-28C6-1CB1-28FE1A538574}"/>
              </a:ext>
            </a:extLst>
          </p:cNvPr>
          <p:cNvGraphicFramePr>
            <a:graphicFrameLocks noGrp="1"/>
          </p:cNvGraphicFramePr>
          <p:nvPr/>
        </p:nvGraphicFramePr>
        <p:xfrm>
          <a:off x="1905000" y="5295900"/>
          <a:ext cx="1455130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流動資產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7,607,427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8,048,171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8,710,779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31,296,031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28,952,571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29,945,074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減：流動負債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9,299,721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8,103,762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8,875,035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39,459,139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35,875,045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32,396,447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28A85B44-A23C-6648-FC8E-9DD1A4A38AB5}"/>
              </a:ext>
            </a:extLst>
          </p:cNvPr>
          <p:cNvGraphicFramePr/>
          <p:nvPr/>
        </p:nvGraphicFramePr>
        <p:xfrm>
          <a:off x="1025804" y="57531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AB1668C6-3C24-AEE4-91A9-0B515F96B94A}"/>
              </a:ext>
            </a:extLst>
          </p:cNvPr>
          <p:cNvSpPr/>
          <p:nvPr/>
        </p:nvSpPr>
        <p:spPr>
          <a:xfrm>
            <a:off x="10008829" y="6667500"/>
            <a:ext cx="5715000" cy="2436090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兩間公司在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2023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年時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短期償債能力均有好轉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41017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4630400" y="6492360"/>
            <a:ext cx="6500644" cy="6500644"/>
            <a:chOff x="0" y="0"/>
            <a:chExt cx="1708150" cy="17081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Freeform 5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400997" y="-694682"/>
            <a:ext cx="2529631" cy="2529631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6314811" y="1286690"/>
            <a:ext cx="944489" cy="944489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4" name="Freeform 3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24EB3808-AF6A-BD84-E6DF-21FA986F8B11}"/>
              </a:ext>
            </a:extLst>
          </p:cNvPr>
          <p:cNvGrpSpPr/>
          <p:nvPr/>
        </p:nvGrpSpPr>
        <p:grpSpPr>
          <a:xfrm>
            <a:off x="-8612880" y="-1577360"/>
            <a:ext cx="13441721" cy="13441721"/>
            <a:chOff x="-8612880" y="-1577360"/>
            <a:chExt cx="13441721" cy="13441721"/>
          </a:xfrm>
          <a:solidFill>
            <a:srgbClr val="595959">
              <a:alpha val="30196"/>
            </a:srgbClr>
          </a:solidFill>
        </p:grpSpPr>
        <p:grpSp>
          <p:nvGrpSpPr>
            <p:cNvPr id="2" name="Group 2"/>
            <p:cNvGrpSpPr/>
            <p:nvPr/>
          </p:nvGrpSpPr>
          <p:grpSpPr>
            <a:xfrm>
              <a:off x="-8612880" y="-1577360"/>
              <a:ext cx="13441721" cy="13441721"/>
              <a:chOff x="-502541" y="-34101"/>
              <a:chExt cx="6350000" cy="6350000"/>
            </a:xfrm>
            <a:grpFill/>
          </p:grpSpPr>
          <p:sp>
            <p:nvSpPr>
              <p:cNvPr id="3" name="Freeform 3"/>
              <p:cNvSpPr/>
              <p:nvPr/>
            </p:nvSpPr>
            <p:spPr>
              <a:xfrm>
                <a:off x="-502541" y="-34101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1300877" y="1491615"/>
              <a:ext cx="985123" cy="7766685"/>
            </a:xfrm>
            <a:prstGeom prst="rect">
              <a:avLst/>
            </a:prstGeom>
            <a:noFill/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9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blurRad="12700"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C</a:t>
              </a:r>
            </a:p>
            <a:p>
              <a:pPr algn="ctr">
                <a:lnSpc>
                  <a:spcPts val="8640"/>
                </a:lnSpc>
              </a:pPr>
              <a:r>
                <a:rPr lang="en-US" sz="9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blurRad="12700"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O</a:t>
              </a:r>
            </a:p>
            <a:p>
              <a:pPr algn="ctr">
                <a:lnSpc>
                  <a:spcPts val="8640"/>
                </a:lnSpc>
              </a:pPr>
              <a:r>
                <a:rPr lang="en-US" sz="9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blurRad="12700"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N</a:t>
              </a:r>
            </a:p>
            <a:p>
              <a:pPr algn="ctr">
                <a:lnSpc>
                  <a:spcPts val="8640"/>
                </a:lnSpc>
              </a:pPr>
              <a:r>
                <a:rPr lang="en-US" sz="9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blurRad="12700"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T</a:t>
              </a:r>
            </a:p>
            <a:p>
              <a:pPr algn="ctr">
                <a:lnSpc>
                  <a:spcPts val="8640"/>
                </a:lnSpc>
              </a:pPr>
              <a:r>
                <a:rPr lang="en-US" sz="9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blurRad="12700"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E</a:t>
              </a:r>
            </a:p>
            <a:p>
              <a:pPr algn="ctr">
                <a:lnSpc>
                  <a:spcPts val="8640"/>
                </a:lnSpc>
              </a:pPr>
              <a:r>
                <a:rPr lang="en-US" sz="9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blurRad="12700"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N</a:t>
              </a:r>
            </a:p>
            <a:p>
              <a:pPr algn="ctr">
                <a:lnSpc>
                  <a:spcPts val="8640"/>
                </a:lnSpc>
              </a:pPr>
              <a:r>
                <a:rPr lang="en-US" sz="9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blurRad="12700"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T</a:t>
              </a:r>
            </a:p>
          </p:txBody>
        </p:sp>
      </p:grpSp>
      <p:grpSp>
        <p:nvGrpSpPr>
          <p:cNvPr id="37" name="群組 36">
            <a:extLst>
              <a:ext uri="{FF2B5EF4-FFF2-40B4-BE49-F238E27FC236}">
                <a16:creationId xmlns:a16="http://schemas.microsoft.com/office/drawing/2014/main" id="{D69C9303-AD21-CF7D-24BE-852029339030}"/>
              </a:ext>
            </a:extLst>
          </p:cNvPr>
          <p:cNvGrpSpPr/>
          <p:nvPr/>
        </p:nvGrpSpPr>
        <p:grpSpPr>
          <a:xfrm>
            <a:off x="6243334" y="1201047"/>
            <a:ext cx="8491679" cy="1072514"/>
            <a:chOff x="5367034" y="1201047"/>
            <a:chExt cx="8491679" cy="1072514"/>
          </a:xfrm>
        </p:grpSpPr>
        <p:sp>
          <p:nvSpPr>
            <p:cNvPr id="8" name="TextBox 8"/>
            <p:cNvSpPr txBox="1"/>
            <p:nvPr/>
          </p:nvSpPr>
          <p:spPr>
            <a:xfrm>
              <a:off x="6750926" y="1201047"/>
              <a:ext cx="7107787" cy="10725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880"/>
                </a:lnSpc>
              </a:pPr>
              <a:r>
                <a:rPr lang="en-US" sz="6000" b="1" dirty="0" err="1">
                  <a:solidFill>
                    <a:srgbClr val="595959"/>
                  </a:solidFill>
                  <a:latin typeface="+mj-lt"/>
                  <a:ea typeface="Lato"/>
                  <a:cs typeface="Lato"/>
                  <a:sym typeface="Lato"/>
                </a:rPr>
                <a:t>公司簡介</a:t>
              </a:r>
              <a:endParaRPr lang="en-US" sz="6000" b="1" dirty="0">
                <a:solidFill>
                  <a:srgbClr val="595959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5367034" y="1346692"/>
              <a:ext cx="1009066" cy="904128"/>
              <a:chOff x="0" y="0"/>
              <a:chExt cx="1345422" cy="1205504"/>
            </a:xfrm>
          </p:grpSpPr>
          <p:grpSp>
            <p:nvGrpSpPr>
              <p:cNvPr id="10" name="Group 10"/>
              <p:cNvGrpSpPr/>
              <p:nvPr/>
            </p:nvGrpSpPr>
            <p:grpSpPr>
              <a:xfrm>
                <a:off x="69959" y="0"/>
                <a:ext cx="1205504" cy="1205504"/>
                <a:chOff x="0" y="0"/>
                <a:chExt cx="1913890" cy="1913890"/>
              </a:xfrm>
            </p:grpSpPr>
            <p:sp>
              <p:nvSpPr>
                <p:cNvPr id="11" name="Freeform 11"/>
                <p:cNvSpPr/>
                <p:nvPr/>
              </p:nvSpPr>
              <p:spPr>
                <a:xfrm>
                  <a:off x="0" y="0"/>
                  <a:ext cx="1913890" cy="1913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890" h="1913890">
                      <a:moveTo>
                        <a:pt x="1789430" y="1913890"/>
                      </a:moveTo>
                      <a:lnTo>
                        <a:pt x="124460" y="1913890"/>
                      </a:lnTo>
                      <a:cubicBezTo>
                        <a:pt x="55880" y="1913890"/>
                        <a:pt x="0" y="1858010"/>
                        <a:pt x="0" y="1789430"/>
                      </a:cubicBezTo>
                      <a:lnTo>
                        <a:pt x="0" y="124460"/>
                      </a:lnTo>
                      <a:cubicBezTo>
                        <a:pt x="0" y="55880"/>
                        <a:pt x="55880" y="0"/>
                        <a:pt x="124460" y="0"/>
                      </a:cubicBezTo>
                      <a:lnTo>
                        <a:pt x="1789430" y="0"/>
                      </a:lnTo>
                      <a:cubicBezTo>
                        <a:pt x="1858010" y="0"/>
                        <a:pt x="1913890" y="55880"/>
                        <a:pt x="1913890" y="124460"/>
                      </a:cubicBezTo>
                      <a:lnTo>
                        <a:pt x="1913890" y="1789430"/>
                      </a:lnTo>
                      <a:cubicBezTo>
                        <a:pt x="1913890" y="1858010"/>
                        <a:pt x="1858010" y="1913890"/>
                        <a:pt x="1789430" y="1913890"/>
                      </a:cubicBezTo>
                      <a:close/>
                    </a:path>
                  </a:pathLst>
                </a:custGeom>
                <a:solidFill>
                  <a:srgbClr val="FFD23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endParaRPr lang="zh-TW" altLang="en-US"/>
                </a:p>
              </p:txBody>
            </p:sp>
          </p:grpSp>
          <p:sp>
            <p:nvSpPr>
              <p:cNvPr id="12" name="TextBox 12"/>
              <p:cNvSpPr txBox="1"/>
              <p:nvPr/>
            </p:nvSpPr>
            <p:spPr>
              <a:xfrm>
                <a:off x="0" y="227977"/>
                <a:ext cx="1345422" cy="872033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133"/>
                  </a:lnSpc>
                </a:pPr>
                <a:r>
                  <a:rPr lang="en-US" sz="5133" b="1" dirty="0">
                    <a:solidFill>
                      <a:srgbClr val="FFFFFF"/>
                    </a:solidFill>
                    <a:latin typeface="+mj-lt"/>
                    <a:ea typeface="Lato"/>
                    <a:cs typeface="Lato"/>
                    <a:sym typeface="Lato"/>
                  </a:rPr>
                  <a:t>01</a:t>
                </a:r>
              </a:p>
            </p:txBody>
          </p:sp>
        </p:grpSp>
      </p:grp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61A60DA7-C11F-E700-678C-B4A961A3E410}"/>
              </a:ext>
            </a:extLst>
          </p:cNvPr>
          <p:cNvGrpSpPr/>
          <p:nvPr/>
        </p:nvGrpSpPr>
        <p:grpSpPr>
          <a:xfrm>
            <a:off x="9317941" y="2893609"/>
            <a:ext cx="8817659" cy="1072514"/>
            <a:chOff x="8441641" y="2893609"/>
            <a:chExt cx="8817659" cy="1072514"/>
          </a:xfrm>
        </p:grpSpPr>
        <p:grpSp>
          <p:nvGrpSpPr>
            <p:cNvPr id="13" name="Group 13"/>
            <p:cNvGrpSpPr/>
            <p:nvPr/>
          </p:nvGrpSpPr>
          <p:grpSpPr>
            <a:xfrm>
              <a:off x="8441641" y="3061995"/>
              <a:ext cx="1213174" cy="904128"/>
              <a:chOff x="0" y="0"/>
              <a:chExt cx="1617566" cy="1205504"/>
            </a:xfrm>
          </p:grpSpPr>
          <p:grpSp>
            <p:nvGrpSpPr>
              <p:cNvPr id="14" name="Group 14"/>
              <p:cNvGrpSpPr/>
              <p:nvPr/>
            </p:nvGrpSpPr>
            <p:grpSpPr>
              <a:xfrm>
                <a:off x="206031" y="0"/>
                <a:ext cx="1205504" cy="1205504"/>
                <a:chOff x="0" y="0"/>
                <a:chExt cx="1913890" cy="1913890"/>
              </a:xfrm>
            </p:grpSpPr>
            <p:sp>
              <p:nvSpPr>
                <p:cNvPr id="15" name="Freeform 15"/>
                <p:cNvSpPr/>
                <p:nvPr/>
              </p:nvSpPr>
              <p:spPr>
                <a:xfrm>
                  <a:off x="0" y="0"/>
                  <a:ext cx="1913890" cy="1913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890" h="1913890">
                      <a:moveTo>
                        <a:pt x="1789430" y="1913890"/>
                      </a:moveTo>
                      <a:lnTo>
                        <a:pt x="124460" y="1913890"/>
                      </a:lnTo>
                      <a:cubicBezTo>
                        <a:pt x="55880" y="1913890"/>
                        <a:pt x="0" y="1858010"/>
                        <a:pt x="0" y="1789430"/>
                      </a:cubicBezTo>
                      <a:lnTo>
                        <a:pt x="0" y="124460"/>
                      </a:lnTo>
                      <a:cubicBezTo>
                        <a:pt x="0" y="55880"/>
                        <a:pt x="55880" y="0"/>
                        <a:pt x="124460" y="0"/>
                      </a:cubicBezTo>
                      <a:lnTo>
                        <a:pt x="1789430" y="0"/>
                      </a:lnTo>
                      <a:cubicBezTo>
                        <a:pt x="1858010" y="0"/>
                        <a:pt x="1913890" y="55880"/>
                        <a:pt x="1913890" y="124460"/>
                      </a:cubicBezTo>
                      <a:lnTo>
                        <a:pt x="1913890" y="1789430"/>
                      </a:lnTo>
                      <a:cubicBezTo>
                        <a:pt x="1913890" y="1858010"/>
                        <a:pt x="1858010" y="1913890"/>
                        <a:pt x="1789430" y="1913890"/>
                      </a:cubicBezTo>
                      <a:close/>
                    </a:path>
                  </a:pathLst>
                </a:custGeom>
                <a:solidFill>
                  <a:srgbClr val="66676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endParaRPr lang="zh-TW" altLang="en-US"/>
                </a:p>
              </p:txBody>
            </p:sp>
          </p:grpSp>
          <p:sp>
            <p:nvSpPr>
              <p:cNvPr id="16" name="TextBox 16"/>
              <p:cNvSpPr txBox="1"/>
              <p:nvPr/>
            </p:nvSpPr>
            <p:spPr>
              <a:xfrm>
                <a:off x="0" y="235340"/>
                <a:ext cx="1617566" cy="872033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133"/>
                  </a:lnSpc>
                </a:pPr>
                <a:r>
                  <a:rPr lang="en-US" sz="5133" b="1" dirty="0">
                    <a:solidFill>
                      <a:srgbClr val="FFFFFF"/>
                    </a:solidFill>
                    <a:latin typeface="+mj-lt"/>
                    <a:ea typeface="Lato"/>
                    <a:cs typeface="Lato"/>
                    <a:sym typeface="Lato"/>
                  </a:rPr>
                  <a:t>02</a:t>
                </a:r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10151513" y="2893609"/>
              <a:ext cx="7107787" cy="10725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880"/>
                </a:lnSpc>
              </a:pPr>
              <a:r>
                <a:rPr lang="en-US" sz="6000" b="1" dirty="0" err="1">
                  <a:solidFill>
                    <a:srgbClr val="595959"/>
                  </a:solidFill>
                  <a:latin typeface="+mj-lt"/>
                  <a:ea typeface="Lato"/>
                  <a:cs typeface="Lato"/>
                  <a:sym typeface="Lato"/>
                </a:rPr>
                <a:t>產業概況</a:t>
              </a:r>
              <a:endParaRPr lang="en-US" sz="6000" b="1" dirty="0">
                <a:solidFill>
                  <a:srgbClr val="595959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9171CC70-A76C-10A1-F287-DF1A02ADA027}"/>
              </a:ext>
            </a:extLst>
          </p:cNvPr>
          <p:cNvGrpSpPr/>
          <p:nvPr/>
        </p:nvGrpSpPr>
        <p:grpSpPr>
          <a:xfrm>
            <a:off x="6141279" y="4633356"/>
            <a:ext cx="8593734" cy="1072514"/>
            <a:chOff x="5264979" y="4633356"/>
            <a:chExt cx="8593734" cy="1072514"/>
          </a:xfrm>
        </p:grpSpPr>
        <p:grpSp>
          <p:nvGrpSpPr>
            <p:cNvPr id="21" name="Group 21"/>
            <p:cNvGrpSpPr/>
            <p:nvPr/>
          </p:nvGrpSpPr>
          <p:grpSpPr>
            <a:xfrm>
              <a:off x="5264979" y="4777057"/>
              <a:ext cx="1213174" cy="904128"/>
              <a:chOff x="0" y="0"/>
              <a:chExt cx="1617566" cy="1205504"/>
            </a:xfrm>
          </p:grpSpPr>
          <p:grpSp>
            <p:nvGrpSpPr>
              <p:cNvPr id="22" name="Group 22"/>
              <p:cNvGrpSpPr/>
              <p:nvPr/>
            </p:nvGrpSpPr>
            <p:grpSpPr>
              <a:xfrm>
                <a:off x="206031" y="0"/>
                <a:ext cx="1205504" cy="1205504"/>
                <a:chOff x="0" y="0"/>
                <a:chExt cx="1913890" cy="1913890"/>
              </a:xfrm>
            </p:grpSpPr>
            <p:sp>
              <p:nvSpPr>
                <p:cNvPr id="23" name="Freeform 23"/>
                <p:cNvSpPr/>
                <p:nvPr/>
              </p:nvSpPr>
              <p:spPr>
                <a:xfrm>
                  <a:off x="0" y="0"/>
                  <a:ext cx="1913890" cy="1913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890" h="1913890">
                      <a:moveTo>
                        <a:pt x="1789430" y="1913890"/>
                      </a:moveTo>
                      <a:lnTo>
                        <a:pt x="124460" y="1913890"/>
                      </a:lnTo>
                      <a:cubicBezTo>
                        <a:pt x="55880" y="1913890"/>
                        <a:pt x="0" y="1858010"/>
                        <a:pt x="0" y="1789430"/>
                      </a:cubicBezTo>
                      <a:lnTo>
                        <a:pt x="0" y="124460"/>
                      </a:lnTo>
                      <a:cubicBezTo>
                        <a:pt x="0" y="55880"/>
                        <a:pt x="55880" y="0"/>
                        <a:pt x="124460" y="0"/>
                      </a:cubicBezTo>
                      <a:lnTo>
                        <a:pt x="1789430" y="0"/>
                      </a:lnTo>
                      <a:cubicBezTo>
                        <a:pt x="1858010" y="0"/>
                        <a:pt x="1913890" y="55880"/>
                        <a:pt x="1913890" y="124460"/>
                      </a:cubicBezTo>
                      <a:lnTo>
                        <a:pt x="1913890" y="1789430"/>
                      </a:lnTo>
                      <a:cubicBezTo>
                        <a:pt x="1913890" y="1858010"/>
                        <a:pt x="1858010" y="1913890"/>
                        <a:pt x="1789430" y="1913890"/>
                      </a:cubicBezTo>
                      <a:close/>
                    </a:path>
                  </a:pathLst>
                </a:custGeom>
                <a:solidFill>
                  <a:srgbClr val="FFD23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endParaRPr lang="zh-TW" altLang="en-US"/>
                </a:p>
              </p:txBody>
            </p:sp>
          </p:grpSp>
          <p:sp>
            <p:nvSpPr>
              <p:cNvPr id="24" name="TextBox 24"/>
              <p:cNvSpPr txBox="1"/>
              <p:nvPr/>
            </p:nvSpPr>
            <p:spPr>
              <a:xfrm>
                <a:off x="0" y="226157"/>
                <a:ext cx="1617566" cy="872033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133"/>
                  </a:lnSpc>
                </a:pPr>
                <a:r>
                  <a:rPr lang="en-US" sz="5133" b="1" dirty="0">
                    <a:solidFill>
                      <a:srgbClr val="FFFFFF"/>
                    </a:solidFill>
                    <a:latin typeface="+mj-lt"/>
                    <a:ea typeface="Lato"/>
                    <a:cs typeface="Lato"/>
                    <a:sym typeface="Lato"/>
                  </a:rPr>
                  <a:t>03</a:t>
                </a:r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6750926" y="4633356"/>
              <a:ext cx="7107787" cy="10725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880"/>
                </a:lnSpc>
              </a:pPr>
              <a:r>
                <a:rPr lang="en-US" sz="6000" b="1" dirty="0" err="1">
                  <a:solidFill>
                    <a:srgbClr val="595959"/>
                  </a:solidFill>
                  <a:latin typeface="+mj-lt"/>
                  <a:ea typeface="Lato"/>
                  <a:cs typeface="Lato"/>
                  <a:sym typeface="Lato"/>
                </a:rPr>
                <a:t>市場分析</a:t>
              </a:r>
              <a:endParaRPr lang="en-US" sz="6000" b="1" dirty="0">
                <a:solidFill>
                  <a:srgbClr val="595959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EBF94921-EA74-CA85-8C59-B6E42C7E6384}"/>
              </a:ext>
            </a:extLst>
          </p:cNvPr>
          <p:cNvGrpSpPr/>
          <p:nvPr/>
        </p:nvGrpSpPr>
        <p:grpSpPr>
          <a:xfrm>
            <a:off x="9419995" y="6323974"/>
            <a:ext cx="8715605" cy="1072514"/>
            <a:chOff x="8543695" y="6323974"/>
            <a:chExt cx="8715605" cy="1072514"/>
          </a:xfrm>
        </p:grpSpPr>
        <p:grpSp>
          <p:nvGrpSpPr>
            <p:cNvPr id="17" name="Group 17"/>
            <p:cNvGrpSpPr/>
            <p:nvPr/>
          </p:nvGrpSpPr>
          <p:grpSpPr>
            <a:xfrm>
              <a:off x="8543695" y="6492360"/>
              <a:ext cx="1009066" cy="904128"/>
              <a:chOff x="0" y="0"/>
              <a:chExt cx="1345422" cy="1205504"/>
            </a:xfrm>
          </p:grpSpPr>
          <p:grpSp>
            <p:nvGrpSpPr>
              <p:cNvPr id="18" name="Group 18"/>
              <p:cNvGrpSpPr/>
              <p:nvPr/>
            </p:nvGrpSpPr>
            <p:grpSpPr>
              <a:xfrm>
                <a:off x="69959" y="0"/>
                <a:ext cx="1205504" cy="1205504"/>
                <a:chOff x="0" y="0"/>
                <a:chExt cx="1913890" cy="1913890"/>
              </a:xfrm>
            </p:grpSpPr>
            <p:sp>
              <p:nvSpPr>
                <p:cNvPr id="19" name="Freeform 19"/>
                <p:cNvSpPr/>
                <p:nvPr/>
              </p:nvSpPr>
              <p:spPr>
                <a:xfrm>
                  <a:off x="0" y="0"/>
                  <a:ext cx="1913890" cy="1913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890" h="1913890">
                      <a:moveTo>
                        <a:pt x="1789430" y="1913890"/>
                      </a:moveTo>
                      <a:lnTo>
                        <a:pt x="124460" y="1913890"/>
                      </a:lnTo>
                      <a:cubicBezTo>
                        <a:pt x="55880" y="1913890"/>
                        <a:pt x="0" y="1858010"/>
                        <a:pt x="0" y="1789430"/>
                      </a:cubicBezTo>
                      <a:lnTo>
                        <a:pt x="0" y="124460"/>
                      </a:lnTo>
                      <a:cubicBezTo>
                        <a:pt x="0" y="55880"/>
                        <a:pt x="55880" y="0"/>
                        <a:pt x="124460" y="0"/>
                      </a:cubicBezTo>
                      <a:lnTo>
                        <a:pt x="1789430" y="0"/>
                      </a:lnTo>
                      <a:cubicBezTo>
                        <a:pt x="1858010" y="0"/>
                        <a:pt x="1913890" y="55880"/>
                        <a:pt x="1913890" y="124460"/>
                      </a:cubicBezTo>
                      <a:lnTo>
                        <a:pt x="1913890" y="1789430"/>
                      </a:lnTo>
                      <a:cubicBezTo>
                        <a:pt x="1913890" y="1858010"/>
                        <a:pt x="1858010" y="1913890"/>
                        <a:pt x="1789430" y="1913890"/>
                      </a:cubicBezTo>
                      <a:close/>
                    </a:path>
                  </a:pathLst>
                </a:custGeom>
                <a:solidFill>
                  <a:srgbClr val="66676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endParaRPr lang="zh-TW" altLang="en-US"/>
                </a:p>
              </p:txBody>
            </p:sp>
          </p:grpSp>
          <p:sp>
            <p:nvSpPr>
              <p:cNvPr id="20" name="TextBox 20"/>
              <p:cNvSpPr txBox="1"/>
              <p:nvPr/>
            </p:nvSpPr>
            <p:spPr>
              <a:xfrm>
                <a:off x="0" y="275887"/>
                <a:ext cx="1345422" cy="872033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133"/>
                  </a:lnSpc>
                </a:pPr>
                <a:r>
                  <a:rPr lang="en-US" sz="5133" b="1" dirty="0">
                    <a:solidFill>
                      <a:srgbClr val="FFFFFF"/>
                    </a:solidFill>
                    <a:latin typeface="+mj-lt"/>
                    <a:ea typeface="Lato"/>
                    <a:cs typeface="Lato"/>
                    <a:sym typeface="Lato"/>
                  </a:rPr>
                  <a:t>04</a:t>
                </a:r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10151513" y="6323974"/>
              <a:ext cx="7107787" cy="10725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880"/>
                </a:lnSpc>
              </a:pPr>
              <a:r>
                <a:rPr lang="en-US" sz="6000" b="1" dirty="0" err="1">
                  <a:solidFill>
                    <a:srgbClr val="595959"/>
                  </a:solidFill>
                  <a:latin typeface="+mj-lt"/>
                  <a:ea typeface="Lato"/>
                  <a:cs typeface="Lato"/>
                  <a:sym typeface="Lato"/>
                </a:rPr>
                <a:t>比率分析</a:t>
              </a:r>
              <a:endParaRPr lang="en-US" sz="6000" b="1" dirty="0">
                <a:solidFill>
                  <a:srgbClr val="595959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555B64C0-5AD7-A217-C5AD-4139192584F9}"/>
              </a:ext>
            </a:extLst>
          </p:cNvPr>
          <p:cNvGrpSpPr/>
          <p:nvPr/>
        </p:nvGrpSpPr>
        <p:grpSpPr>
          <a:xfrm>
            <a:off x="6243334" y="8039035"/>
            <a:ext cx="8491679" cy="1072514"/>
            <a:chOff x="5367034" y="8039035"/>
            <a:chExt cx="8491679" cy="1072514"/>
          </a:xfrm>
        </p:grpSpPr>
        <p:grpSp>
          <p:nvGrpSpPr>
            <p:cNvPr id="25" name="Group 25"/>
            <p:cNvGrpSpPr/>
            <p:nvPr/>
          </p:nvGrpSpPr>
          <p:grpSpPr>
            <a:xfrm>
              <a:off x="5367034" y="8207421"/>
              <a:ext cx="1009066" cy="904128"/>
              <a:chOff x="0" y="0"/>
              <a:chExt cx="1345422" cy="1205504"/>
            </a:xfrm>
          </p:grpSpPr>
          <p:grpSp>
            <p:nvGrpSpPr>
              <p:cNvPr id="26" name="Group 26"/>
              <p:cNvGrpSpPr/>
              <p:nvPr/>
            </p:nvGrpSpPr>
            <p:grpSpPr>
              <a:xfrm>
                <a:off x="69959" y="0"/>
                <a:ext cx="1205504" cy="1205504"/>
                <a:chOff x="0" y="0"/>
                <a:chExt cx="1913890" cy="1913890"/>
              </a:xfrm>
            </p:grpSpPr>
            <p:sp>
              <p:nvSpPr>
                <p:cNvPr id="27" name="Freeform 27"/>
                <p:cNvSpPr/>
                <p:nvPr/>
              </p:nvSpPr>
              <p:spPr>
                <a:xfrm>
                  <a:off x="0" y="0"/>
                  <a:ext cx="1913890" cy="1913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890" h="1913890">
                      <a:moveTo>
                        <a:pt x="1789430" y="1913890"/>
                      </a:moveTo>
                      <a:lnTo>
                        <a:pt x="124460" y="1913890"/>
                      </a:lnTo>
                      <a:cubicBezTo>
                        <a:pt x="55880" y="1913890"/>
                        <a:pt x="0" y="1858010"/>
                        <a:pt x="0" y="1789430"/>
                      </a:cubicBezTo>
                      <a:lnTo>
                        <a:pt x="0" y="124460"/>
                      </a:lnTo>
                      <a:cubicBezTo>
                        <a:pt x="0" y="55880"/>
                        <a:pt x="55880" y="0"/>
                        <a:pt x="124460" y="0"/>
                      </a:cubicBezTo>
                      <a:lnTo>
                        <a:pt x="1789430" y="0"/>
                      </a:lnTo>
                      <a:cubicBezTo>
                        <a:pt x="1858010" y="0"/>
                        <a:pt x="1913890" y="55880"/>
                        <a:pt x="1913890" y="124460"/>
                      </a:cubicBezTo>
                      <a:lnTo>
                        <a:pt x="1913890" y="1789430"/>
                      </a:lnTo>
                      <a:cubicBezTo>
                        <a:pt x="1913890" y="1858010"/>
                        <a:pt x="1858010" y="1913890"/>
                        <a:pt x="1789430" y="1913890"/>
                      </a:cubicBezTo>
                      <a:close/>
                    </a:path>
                  </a:pathLst>
                </a:custGeom>
                <a:solidFill>
                  <a:srgbClr val="FFD23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endParaRPr lang="zh-TW" altLang="en-US"/>
                </a:p>
              </p:txBody>
            </p:sp>
          </p:grpSp>
          <p:sp>
            <p:nvSpPr>
              <p:cNvPr id="28" name="TextBox 28"/>
              <p:cNvSpPr txBox="1"/>
              <p:nvPr/>
            </p:nvSpPr>
            <p:spPr>
              <a:xfrm>
                <a:off x="0" y="224339"/>
                <a:ext cx="1345422" cy="872033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133"/>
                  </a:lnSpc>
                </a:pPr>
                <a:r>
                  <a:rPr lang="en-US" sz="5133" b="1" dirty="0">
                    <a:solidFill>
                      <a:srgbClr val="FFFFFF"/>
                    </a:solidFill>
                    <a:latin typeface="+mj-lt"/>
                    <a:ea typeface="Lato"/>
                    <a:cs typeface="Lato"/>
                    <a:sym typeface="Lato"/>
                  </a:rPr>
                  <a:t>05</a:t>
                </a:r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6750926" y="8039035"/>
              <a:ext cx="7107787" cy="10725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880"/>
                </a:lnSpc>
              </a:pPr>
              <a:r>
                <a:rPr lang="en-US" sz="6000" b="1" dirty="0" err="1">
                  <a:solidFill>
                    <a:srgbClr val="595959"/>
                  </a:solidFill>
                  <a:latin typeface="+mj-lt"/>
                  <a:ea typeface="Lato"/>
                  <a:cs typeface="Lato"/>
                  <a:sym typeface="Lato"/>
                </a:rPr>
                <a:t>結論</a:t>
              </a:r>
              <a:endParaRPr lang="en-US" sz="6000" b="1" dirty="0">
                <a:solidFill>
                  <a:srgbClr val="595959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2" name="Slide Number Placeholder 3">
            <a:extLst>
              <a:ext uri="{FF2B5EF4-FFF2-40B4-BE49-F238E27FC236}">
                <a16:creationId xmlns:a16="http://schemas.microsoft.com/office/drawing/2014/main" id="{7315653B-706B-16A7-B2BF-BA293EF65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rgbClr val="FFC000"/>
                </a:solidFill>
              </a:rPr>
              <a:pPr/>
              <a:t>2</a:t>
            </a:fld>
            <a:endParaRPr lang="en-US" sz="2000" b="1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83C44-C202-83F0-EE0D-63AC9926F8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21F52FBF-8783-CD30-D605-8D5370E9A314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D44C61E2-C59B-1B6A-14FE-79589EA95E2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0B23F888-4D8C-352F-9A11-0C995FF5E1A6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1DBCC8B-3D7C-C371-8176-81CCF01B5D9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DC600E1-A0D2-6B0B-AC0B-963170460DCD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ABBFB0CF-7CC8-1FAA-8CB3-58B3D58D48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340433"/>
              </p:ext>
            </p:extLst>
          </p:nvPr>
        </p:nvGraphicFramePr>
        <p:xfrm>
          <a:off x="1905000" y="1943100"/>
          <a:ext cx="145513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流動比率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99.31%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98.15%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97.72%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101.20%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98.25%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速動比率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36.02%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40.80%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40.30%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50.98%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53.01%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46.26%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現金比率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6.16%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3.51%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25.47%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22.39%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17.19%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E90F6B5F-3B55-2BF1-AC95-718F0AEDBDF8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77A0DD71-F0CB-9832-5115-55D7981C9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20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F7363094-6B7B-631A-2952-C8D90B4F8B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620887"/>
              </p:ext>
            </p:extLst>
          </p:nvPr>
        </p:nvGraphicFramePr>
        <p:xfrm>
          <a:off x="10668000" y="5753100"/>
          <a:ext cx="6858003" cy="21174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流動比率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113.23%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113.48%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126.22%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速動比率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79.09%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78.72%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87.50%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69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現金比率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</a:t>
                      </a:r>
                      <a:endParaRPr lang="zh-TW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</a:t>
                      </a:r>
                      <a:endParaRPr lang="zh-TW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</a:t>
                      </a:r>
                      <a:endParaRPr lang="zh-TW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093405"/>
                  </a:ext>
                </a:extLst>
              </a:tr>
            </a:tbl>
          </a:graphicData>
        </a:graphic>
      </p:graphicFrame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E3112623-8F3B-515C-A329-8ABC95EBE8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1365819"/>
              </p:ext>
            </p:extLst>
          </p:nvPr>
        </p:nvGraphicFramePr>
        <p:xfrm>
          <a:off x="1025804" y="57531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圖表 10">
            <a:extLst>
              <a:ext uri="{FF2B5EF4-FFF2-40B4-BE49-F238E27FC236}">
                <a16:creationId xmlns:a16="http://schemas.microsoft.com/office/drawing/2014/main" id="{41B06B5E-B402-53FF-3398-5D07E5DB40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7572607"/>
              </p:ext>
            </p:extLst>
          </p:nvPr>
        </p:nvGraphicFramePr>
        <p:xfrm>
          <a:off x="9372600" y="57531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44E80DD5-07A0-FCA6-C4F0-BDBC21A7AE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555245"/>
              </p:ext>
            </p:extLst>
          </p:nvPr>
        </p:nvGraphicFramePr>
        <p:xfrm>
          <a:off x="1905000" y="3975100"/>
          <a:ext cx="1455130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流動資產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7,607,427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8,048,171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8,710,779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31,296,031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28,952,571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29,945,074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除：流動負債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9,299,721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8,103,762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8,875,035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39,459,139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35,875,045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32,396,447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770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11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9604F-7196-1044-2914-54701C1EC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8D34E59E-D02A-44BB-1F30-3E66ABFF37A7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1D64272-75A0-29F7-380E-A3D24C4795EF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DCF871B1-0D27-88D4-5D12-1D2DFB2744CE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F5D7A8E-86D6-F40F-7942-42D8B7E0C09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C94BB936-466C-A7A6-D660-FF42DDEA3649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A88101A1-5813-C9C7-75F2-D74279EC9ADA}"/>
              </a:ext>
            </a:extLst>
          </p:cNvPr>
          <p:cNvGraphicFramePr>
            <a:graphicFrameLocks noGrp="1"/>
          </p:cNvGraphicFramePr>
          <p:nvPr/>
        </p:nvGraphicFramePr>
        <p:xfrm>
          <a:off x="1905000" y="1943100"/>
          <a:ext cx="145513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流動比率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99.31%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98.15%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97.72%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101.20%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98.25%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速動比率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36.02%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40.80%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40.30%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50.98%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53.01%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46.26%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現金比率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6.16%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3.51%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25.47%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22.39%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17.19%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A266F2C8-129E-B545-2DD8-ACE038F53734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FB093F7-1759-1DB7-876F-E6B77E0B8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21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框架 10">
            <a:extLst>
              <a:ext uri="{FF2B5EF4-FFF2-40B4-BE49-F238E27FC236}">
                <a16:creationId xmlns:a16="http://schemas.microsoft.com/office/drawing/2014/main" id="{A7F69DDC-869B-4C04-3BCC-0951D273621E}"/>
              </a:ext>
            </a:extLst>
          </p:cNvPr>
          <p:cNvSpPr/>
          <p:nvPr/>
        </p:nvSpPr>
        <p:spPr>
          <a:xfrm>
            <a:off x="10668000" y="3898261"/>
            <a:ext cx="3962400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1B02F6D3-A729-9DF7-DA11-0D3E760ACCC7}"/>
              </a:ext>
            </a:extLst>
          </p:cNvPr>
          <p:cNvSpPr/>
          <p:nvPr/>
        </p:nvSpPr>
        <p:spPr>
          <a:xfrm>
            <a:off x="9493804" y="6537654"/>
            <a:ext cx="7117795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2023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、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2024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的速動比率達到了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50%</a:t>
            </a: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短期償債能力維持穩定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DA2E6E9A-542D-05F2-52C2-1EAFB600FF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508468"/>
              </p:ext>
            </p:extLst>
          </p:nvPr>
        </p:nvGraphicFramePr>
        <p:xfrm>
          <a:off x="1905000" y="4610100"/>
          <a:ext cx="1455130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速動資產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3,349,760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3,306,335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3,576,639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16,327,575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15,165,571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14,099,919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除：流動負債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9,299,721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8,103,762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8,875,035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39,459,139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35,875,045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32,396,447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290A7677-F654-5EC9-5A72-E074F44BE6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6429773"/>
              </p:ext>
            </p:extLst>
          </p:nvPr>
        </p:nvGraphicFramePr>
        <p:xfrm>
          <a:off x="1025804" y="57531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88306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Graphic spid="3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E0EF2-BDBA-7A6C-E177-EF2E21862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4A764011-566E-8B68-5738-BF47E56B2B40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34960607-A134-8CBA-A40B-032CF90478EE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5EC4F89E-F3D1-2839-8530-9B542F724BA5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1AC44A2-5183-64EE-A6E2-D470BB875A35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B5D58267-5D6C-FC11-FE17-E81A3964F071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DC21E2F8-8C0C-0DDC-71D3-734B4F239A36}"/>
              </a:ext>
            </a:extLst>
          </p:cNvPr>
          <p:cNvGraphicFramePr>
            <a:graphicFrameLocks noGrp="1"/>
          </p:cNvGraphicFramePr>
          <p:nvPr/>
        </p:nvGraphicFramePr>
        <p:xfrm>
          <a:off x="1905000" y="1943100"/>
          <a:ext cx="145513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流動比率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99.31%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98.15%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97.72%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101.20%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98.25%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速動比率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36.02%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40.80%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40.30%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50.98%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53.01%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46.26%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現金比率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6.16%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3.51%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25.47%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22.39%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17.19%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03057104-7899-A506-C87E-980727B8D325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B3103BB1-5F36-0BF5-AA54-9244E5535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22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EB07200A-C0D5-3900-2E51-DAAA0C464B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062239"/>
              </p:ext>
            </p:extLst>
          </p:nvPr>
        </p:nvGraphicFramePr>
        <p:xfrm>
          <a:off x="1905000" y="5295900"/>
          <a:ext cx="14551304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現金及約當現金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215,000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275,585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311,085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8,134,872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6,341,576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5,145,691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短期投資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358,293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21,448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63,123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94,779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流動負債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9,299,721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8,103,762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8,875,035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39,459,139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35,875,045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32,396,447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1041119"/>
                  </a:ext>
                </a:extLst>
              </a:tr>
            </a:tbl>
          </a:graphicData>
        </a:graphic>
      </p:graphicFrame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A5AD9E6B-64E6-CC63-C15D-647D693B2A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6209245"/>
              </p:ext>
            </p:extLst>
          </p:nvPr>
        </p:nvGraphicFramePr>
        <p:xfrm>
          <a:off x="1025804" y="57531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9542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94DF34-4C96-29E3-D374-9C5BAC528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3BB289A2-4194-D348-CBEF-DE2C2439F1A9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DE61B10-D5BE-1112-1ED8-97ED38E2F95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C452936F-4CA3-4B0E-003F-62C3D4318CD1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AF83E89-CC11-F2EF-6388-B217112E0A36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7C356DFC-CD16-A6C2-DF94-06FE0B3F14D0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71258ACC-D960-FE58-8F5F-A165400E1C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554636"/>
              </p:ext>
            </p:extLst>
          </p:nvPr>
        </p:nvGraphicFramePr>
        <p:xfrm>
          <a:off x="1145896" y="1943100"/>
          <a:ext cx="15465704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28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應收帳款周轉率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9.70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9.37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9.56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12.56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14.12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應收帳款收款天數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37.61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38.95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38.17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29.07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27.85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25.84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9724A294-BE73-F092-233C-E84435BDC302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E82BC0F5-9CD2-87A9-1AA0-82D46C601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23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C76BBCA-1C55-E487-647F-81F19CCD4E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1597614"/>
              </p:ext>
            </p:extLst>
          </p:nvPr>
        </p:nvGraphicFramePr>
        <p:xfrm>
          <a:off x="9144000" y="5033956"/>
          <a:ext cx="8382003" cy="16249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應收帳款周轉率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16.65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次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14.93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次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14.32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次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應收帳款收款天數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21.95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23.72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24.81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69785"/>
                  </a:ext>
                </a:extLst>
              </a:tr>
            </a:tbl>
          </a:graphicData>
        </a:graphic>
      </p:graphicFrame>
      <p:sp>
        <p:nvSpPr>
          <p:cNvPr id="8" name="矩形: 圓角 7">
            <a:extLst>
              <a:ext uri="{FF2B5EF4-FFF2-40B4-BE49-F238E27FC236}">
                <a16:creationId xmlns:a16="http://schemas.microsoft.com/office/drawing/2014/main" id="{1B618117-5C98-B5F2-7F29-9285DF5745A9}"/>
              </a:ext>
            </a:extLst>
          </p:cNvPr>
          <p:cNvSpPr/>
          <p:nvPr/>
        </p:nvSpPr>
        <p:spPr>
          <a:xfrm>
            <a:off x="10477501" y="7125855"/>
            <a:ext cx="5715000" cy="2436090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與同業比較起來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皆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低於產業平均值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graphicFrame>
        <p:nvGraphicFramePr>
          <p:cNvPr id="11" name="圖表 10">
            <a:extLst>
              <a:ext uri="{FF2B5EF4-FFF2-40B4-BE49-F238E27FC236}">
                <a16:creationId xmlns:a16="http://schemas.microsoft.com/office/drawing/2014/main" id="{15274F84-10B4-98A0-EFEF-DEE541CB4C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4596939"/>
              </p:ext>
            </p:extLst>
          </p:nvPr>
        </p:nvGraphicFramePr>
        <p:xfrm>
          <a:off x="1025804" y="5441059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366B8754-C46D-C907-94BB-19461C0472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49233"/>
              </p:ext>
            </p:extLst>
          </p:nvPr>
        </p:nvGraphicFramePr>
        <p:xfrm>
          <a:off x="1145896" y="3924300"/>
          <a:ext cx="1546570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9504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銷貨淨額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除：平均應收帳款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2,882,192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3,112,033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3,029,207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8,180,658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8,481,598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8,023,887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9182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Graphic spid="11" grpId="0">
        <p:bldAsOne/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3114A-48CF-3BF0-D093-6EE8628E4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C23BD687-4FDC-DDC1-4714-D98D43A262E3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7A5A5A2C-B98F-7539-B13C-D38E8310AD1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1D042540-669F-5D0F-3425-BA3FE4125928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FFC4FC7-35D4-BFFB-1FBE-E985E81F8851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6D5828E5-015B-9D23-F063-6568F45E7AB0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B399BF71-8154-27D4-1258-4F7A95170255}"/>
              </a:ext>
            </a:extLst>
          </p:cNvPr>
          <p:cNvGraphicFramePr>
            <a:graphicFrameLocks noGrp="1"/>
          </p:cNvGraphicFramePr>
          <p:nvPr/>
        </p:nvGraphicFramePr>
        <p:xfrm>
          <a:off x="1145896" y="1943100"/>
          <a:ext cx="15465704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28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應收帳款周轉率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9.70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9.37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9.56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12.56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14.12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應收帳款收款天數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37.61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38.95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38.17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29.07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27.85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25.84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C35C4395-8A2F-D064-2AE1-29E9F19C4700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8705C0FD-6529-F38C-5FA5-25D06B370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24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8BEF57E-20C1-E377-F689-D312DA09246C}"/>
              </a:ext>
            </a:extLst>
          </p:cNvPr>
          <p:cNvGraphicFramePr>
            <a:graphicFrameLocks noGrp="1"/>
          </p:cNvGraphicFramePr>
          <p:nvPr/>
        </p:nvGraphicFramePr>
        <p:xfrm>
          <a:off x="9144000" y="5033956"/>
          <a:ext cx="8382003" cy="16249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應收帳款周轉率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16.65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次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14.93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次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14.32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次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應收帳款收款天數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21.95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23.72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24.81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69785"/>
                  </a:ext>
                </a:extLst>
              </a:tr>
            </a:tbl>
          </a:graphicData>
        </a:graphic>
      </p:graphicFrame>
      <p:sp>
        <p:nvSpPr>
          <p:cNvPr id="8" name="矩形: 圓角 7">
            <a:extLst>
              <a:ext uri="{FF2B5EF4-FFF2-40B4-BE49-F238E27FC236}">
                <a16:creationId xmlns:a16="http://schemas.microsoft.com/office/drawing/2014/main" id="{98EF1248-76E9-16EF-8C79-EFF8B91EF541}"/>
              </a:ext>
            </a:extLst>
          </p:cNvPr>
          <p:cNvSpPr/>
          <p:nvPr/>
        </p:nvSpPr>
        <p:spPr>
          <a:xfrm>
            <a:off x="10477501" y="7125855"/>
            <a:ext cx="5715000" cy="2436090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與同業比較起來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大成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較為貼近平均值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graphicFrame>
        <p:nvGraphicFramePr>
          <p:cNvPr id="11" name="圖表 10">
            <a:extLst>
              <a:ext uri="{FF2B5EF4-FFF2-40B4-BE49-F238E27FC236}">
                <a16:creationId xmlns:a16="http://schemas.microsoft.com/office/drawing/2014/main" id="{34E37E55-0868-48D4-A78E-5D273671A5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7391102"/>
              </p:ext>
            </p:extLst>
          </p:nvPr>
        </p:nvGraphicFramePr>
        <p:xfrm>
          <a:off x="1025804" y="5441059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5246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Graphic spid="11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0456F-2746-E61B-E9B9-E51E74231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F25A6C47-74DC-8638-7D59-9168AD148FFC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335568D-C786-4BF6-EDDF-89BA5016979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D6C9BBC2-E048-B5F5-6D38-BFA7BBDF6A39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23A7850-594B-5358-B377-446FBD75090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D54DE56-9884-7402-AB7C-8545987C98AD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60647115-459A-17CD-B847-1F5218A962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959899"/>
              </p:ext>
            </p:extLst>
          </p:nvPr>
        </p:nvGraphicFramePr>
        <p:xfrm>
          <a:off x="1145896" y="1943100"/>
          <a:ext cx="15465704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28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存貨周轉率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11.11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9.61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11.09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8.80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9.51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10.69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存貨銷售天數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32.86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37.98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32.93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41.46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38.40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34.15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462D0E53-45B9-DD4D-C0C6-475E85AEC9E9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11A72A7E-0187-C4E5-A162-C59B4000C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25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03EE8895-318D-735A-46B0-553FD95E48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0111466"/>
              </p:ext>
            </p:extLst>
          </p:nvPr>
        </p:nvGraphicFramePr>
        <p:xfrm>
          <a:off x="9144000" y="5033956"/>
          <a:ext cx="8382003" cy="16249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存貨周轉率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6.84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次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6.73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次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6.66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次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存貨銷售天數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52.61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53.48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54.08</a:t>
                      </a:r>
                      <a:r>
                        <a:rPr lang="zh-TW" altLang="en-US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en-US" altLang="zh-TW" sz="2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69785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3195959-94FE-52FB-E4AE-AC24D9E62D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6707313"/>
              </p:ext>
            </p:extLst>
          </p:nvPr>
        </p:nvGraphicFramePr>
        <p:xfrm>
          <a:off x="1145896" y="3938620"/>
          <a:ext cx="1546570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9504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銷貨成本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23,360,580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24,157,745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25,082,443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87,948,997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96,148,202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101,938,516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除：平均存貨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2,102,662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2,513,813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2,261,717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9,994,204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10,110,221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9,535,876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11" name="圖表 10">
            <a:extLst>
              <a:ext uri="{FF2B5EF4-FFF2-40B4-BE49-F238E27FC236}">
                <a16:creationId xmlns:a16="http://schemas.microsoft.com/office/drawing/2014/main" id="{2C8F6B1A-0E43-60A4-C870-CC775C9AE2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9869628"/>
              </p:ext>
            </p:extLst>
          </p:nvPr>
        </p:nvGraphicFramePr>
        <p:xfrm>
          <a:off x="1025804" y="56769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框架 12">
            <a:extLst>
              <a:ext uri="{FF2B5EF4-FFF2-40B4-BE49-F238E27FC236}">
                <a16:creationId xmlns:a16="http://schemas.microsoft.com/office/drawing/2014/main" id="{4EC62F91-BDAA-2EB4-2B93-FA37C2E428C0}"/>
              </a:ext>
            </a:extLst>
          </p:cNvPr>
          <p:cNvSpPr/>
          <p:nvPr/>
        </p:nvSpPr>
        <p:spPr>
          <a:xfrm>
            <a:off x="5102504" y="3263879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4" name="框架 13">
            <a:extLst>
              <a:ext uri="{FF2B5EF4-FFF2-40B4-BE49-F238E27FC236}">
                <a16:creationId xmlns:a16="http://schemas.microsoft.com/office/drawing/2014/main" id="{D7BC2FEF-CFFF-481C-CF99-45FC619FACE9}"/>
              </a:ext>
            </a:extLst>
          </p:cNvPr>
          <p:cNvSpPr/>
          <p:nvPr/>
        </p:nvSpPr>
        <p:spPr>
          <a:xfrm>
            <a:off x="10820400" y="3263879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7B4DDD86-C84D-3F79-07AE-CF53E6F14C7B}"/>
              </a:ext>
            </a:extLst>
          </p:cNvPr>
          <p:cNvSpPr/>
          <p:nvPr/>
        </p:nvSpPr>
        <p:spPr>
          <a:xfrm>
            <a:off x="10179606" y="7238283"/>
            <a:ext cx="6310790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卜蜂之存貨周轉率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處在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穩定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的區間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653628EB-3387-3291-67B8-D3BD0EDBC89E}"/>
              </a:ext>
            </a:extLst>
          </p:cNvPr>
          <p:cNvSpPr/>
          <p:nvPr/>
        </p:nvSpPr>
        <p:spPr>
          <a:xfrm>
            <a:off x="10187858" y="7238283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大成的存貨周轉率在慢慢下跌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須注意短期償債能力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983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P spid="13" grpId="0" animBg="1"/>
      <p:bldP spid="14" grpId="0" animBg="1"/>
      <p:bldP spid="15" grpId="0" animBg="1"/>
      <p:bldP spid="1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78D4B-F5F5-3E8F-9756-60E7A6D89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34ECB8AB-44F6-28C9-A21F-FC2DBE493576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C0EDC7E-5AC3-F21C-8A5D-A05418F5691F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BFC4C817-C98E-4070-CCB9-8351B0D57750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731EDDF-F517-4722-D89A-2F79E7CE4EF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7A36080F-7E04-DE8D-CBC9-5AC1FB931968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70351B48-1774-B086-5F6D-78BC47847C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009939"/>
              </p:ext>
            </p:extLst>
          </p:nvPr>
        </p:nvGraphicFramePr>
        <p:xfrm>
          <a:off x="990600" y="1943100"/>
          <a:ext cx="15621000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816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應付帳款周轉率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15.60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14.42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16.16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14.29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15.58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16.38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應付帳款延遲付款天數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23.4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25.31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22.58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25.55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23.42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22.28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95F2173E-65D2-A94E-36FB-05D2B4D554FE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AA7E231E-124C-8663-B237-6CA28B8B6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26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260CD78-455B-C0DC-D128-1B1F828321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560033"/>
              </p:ext>
            </p:extLst>
          </p:nvPr>
        </p:nvGraphicFramePr>
        <p:xfrm>
          <a:off x="990600" y="3959860"/>
          <a:ext cx="15621000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進貨淨額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16,483,564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13,639,268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15,305,316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84,330,421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91,139,690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93,043,439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除：平均應付帳款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1,056,755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945,781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946,833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5,903,130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5,847,922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5,679,474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F41993C6-E2F3-A306-0334-4336D98F4B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2545681"/>
              </p:ext>
            </p:extLst>
          </p:nvPr>
        </p:nvGraphicFramePr>
        <p:xfrm>
          <a:off x="1025804" y="54483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圖表 10">
            <a:extLst>
              <a:ext uri="{FF2B5EF4-FFF2-40B4-BE49-F238E27FC236}">
                <a16:creationId xmlns:a16="http://schemas.microsoft.com/office/drawing/2014/main" id="{4E9E6F98-9CF2-ED7A-AAF6-7E3B9CFD91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7834290"/>
              </p:ext>
            </p:extLst>
          </p:nvPr>
        </p:nvGraphicFramePr>
        <p:xfrm>
          <a:off x="9018229" y="54483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57208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Graphic spid="11" grpId="0">
        <p:bldAsOne/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46185-F759-4B10-23E4-A2314FCD3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3A314616-85BC-73F2-2D83-D44FF61B17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176197"/>
              </p:ext>
            </p:extLst>
          </p:nvPr>
        </p:nvGraphicFramePr>
        <p:xfrm>
          <a:off x="762000" y="3968404"/>
          <a:ext cx="16611600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應收帳款收款天數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37.61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38.95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38.17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29.07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27.85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25.84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存貨銷售天數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32.86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37.98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32.93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41.46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38.40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34.15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減：應付帳款延遲付款天數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23.40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25.31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22.58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25.55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23.42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22.28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915745"/>
                  </a:ext>
                </a:extLst>
              </a:tr>
            </a:tbl>
          </a:graphicData>
        </a:graphic>
      </p:graphicFrame>
      <p:grpSp>
        <p:nvGrpSpPr>
          <p:cNvPr id="4" name="Group 4">
            <a:extLst>
              <a:ext uri="{FF2B5EF4-FFF2-40B4-BE49-F238E27FC236}">
                <a16:creationId xmlns:a16="http://schemas.microsoft.com/office/drawing/2014/main" id="{55C7ECE2-11BD-1201-4FF8-57459A840C0E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06C3961E-783C-5D4B-F992-62E04988551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2DD57770-4383-B2E8-B129-3A86ACDF79B8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D5DA024-F806-3756-9CB7-1C216D674330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B76CD3E1-67F6-61B9-5E35-2797D08412AD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BCAC18C5-6B05-5443-2A9A-98E1A7ED76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554038"/>
              </p:ext>
            </p:extLst>
          </p:nvPr>
        </p:nvGraphicFramePr>
        <p:xfrm>
          <a:off x="762000" y="1943100"/>
          <a:ext cx="16611600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876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淨營運週期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47.07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51.61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48.52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44.99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42.83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37.71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  <a:cs typeface="+mn-cs"/>
                        </a:rPr>
                        <a:t>天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32930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1F10C152-8280-2C4F-84DC-8059C78ADDFE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46CAC0F2-58CB-8160-F2E8-D4A1B701A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27</a:t>
            </a:fld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1" name="圖表 10">
            <a:extLst>
              <a:ext uri="{FF2B5EF4-FFF2-40B4-BE49-F238E27FC236}">
                <a16:creationId xmlns:a16="http://schemas.microsoft.com/office/drawing/2014/main" id="{BBE88B1B-358F-C5AB-C33B-546E3D8A49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5754742"/>
              </p:ext>
            </p:extLst>
          </p:nvPr>
        </p:nvGraphicFramePr>
        <p:xfrm>
          <a:off x="5867400" y="54483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矩形: 圓角 2">
            <a:extLst>
              <a:ext uri="{FF2B5EF4-FFF2-40B4-BE49-F238E27FC236}">
                <a16:creationId xmlns:a16="http://schemas.microsoft.com/office/drawing/2014/main" id="{552A4B18-28E6-4D8D-AF80-115F255066BB}"/>
              </a:ext>
            </a:extLst>
          </p:cNvPr>
          <p:cNvSpPr/>
          <p:nvPr/>
        </p:nvSpPr>
        <p:spPr>
          <a:xfrm>
            <a:off x="380999" y="6308892"/>
            <a:ext cx="5171557" cy="2817090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卜蜂在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2023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年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擴展了即食產品線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應收帳款週轉天數上升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進而影響淨營運週期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498A7B2-554D-EF67-7BB5-504BD015D3D4}"/>
              </a:ext>
            </a:extLst>
          </p:cNvPr>
          <p:cNvSpPr/>
          <p:nvPr/>
        </p:nvSpPr>
        <p:spPr>
          <a:xfrm>
            <a:off x="13868400" y="6484558"/>
            <a:ext cx="403860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大成的資金缺口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正慢慢擴大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資金壓力提升</a:t>
            </a:r>
          </a:p>
        </p:txBody>
      </p:sp>
    </p:spTree>
    <p:extLst>
      <p:ext uri="{BB962C8B-B14F-4D97-AF65-F5344CB8AC3E}">
        <p14:creationId xmlns:p14="http://schemas.microsoft.com/office/powerpoint/2010/main" val="115963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P spid="3" grpId="0" animBg="1"/>
      <p:bldP spid="1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D76BD-89E8-CAC2-13C6-C185A5805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F3D3D2E3-0AFE-D039-E30F-4831AA45F449}"/>
              </a:ext>
            </a:extLst>
          </p:cNvPr>
          <p:cNvSpPr/>
          <p:nvPr/>
        </p:nvSpPr>
        <p:spPr>
          <a:xfrm>
            <a:off x="10179606" y="6972300"/>
            <a:ext cx="6310790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卜蜂流量有先上升後下降的趨勢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短期償債能力強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15F13F77-2D89-F94A-7D12-EDDE70A1565A}"/>
              </a:ext>
            </a:extLst>
          </p:cNvPr>
          <p:cNvSpPr/>
          <p:nvPr/>
        </p:nvSpPr>
        <p:spPr>
          <a:xfrm>
            <a:off x="10187858" y="6972300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大成延長了應付帳款付款天數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增強了公司的財務穩健性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CE71A07-A02E-F222-D1CA-08D97D5D687A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5F8596C-6917-469B-BDD4-C72AA791CE60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793D83E-02EE-A265-7376-5D0F7F9A817C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86DFBE7-7C39-B469-FAD5-32BC67366E7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6EAB746C-7BCB-E849-155D-8146B390C9F8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797EF9FC-7306-FAC5-BD8B-4261A81D3E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237391"/>
              </p:ext>
            </p:extLst>
          </p:nvPr>
        </p:nvGraphicFramePr>
        <p:xfrm>
          <a:off x="990600" y="1943100"/>
          <a:ext cx="15621000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816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現金流量比率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42.31%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56.18%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19.54%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24.71%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34.14%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7.68%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2AE62D92-DB3B-1E03-D15F-B046AD0F0902}"/>
              </a:ext>
            </a:extLst>
          </p:cNvPr>
          <p:cNvSpPr txBox="1"/>
          <p:nvPr/>
        </p:nvSpPr>
        <p:spPr>
          <a:xfrm>
            <a:off x="914400" y="254525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短期償債能力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354D9047-437C-3DF6-BB02-77C4C43D7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28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06842CEA-7214-76AE-3E68-394F0954D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632909"/>
              </p:ext>
            </p:extLst>
          </p:nvPr>
        </p:nvGraphicFramePr>
        <p:xfrm>
          <a:off x="9144000" y="4577238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現金流量比率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9.28%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7.79%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7.05%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AEEABA1-FC2E-DA0E-C1B3-0243C122C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1121687"/>
              </p:ext>
            </p:extLst>
          </p:nvPr>
        </p:nvGraphicFramePr>
        <p:xfrm>
          <a:off x="990600" y="3964940"/>
          <a:ext cx="15621006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1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1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1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1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1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1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來自營運之現金流量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3,934,674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4,552,693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1,734,274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9,197,918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10,227,166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2,887,032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除：流動負債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9,299,721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8,103,762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8,875,035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32,027,413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28,608,887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30,479,721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1705F9A9-93CE-9C10-B99C-002580C705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1428122"/>
              </p:ext>
            </p:extLst>
          </p:nvPr>
        </p:nvGraphicFramePr>
        <p:xfrm>
          <a:off x="1025804" y="50673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5784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Graphic spid="8" grpId="0">
        <p:bldAsOne/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E9959-2C51-CA26-4FB8-B410738D7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1A572E31-BD9F-F6A3-95A8-71BBCBF83DA1}"/>
              </a:ext>
            </a:extLst>
          </p:cNvPr>
          <p:cNvSpPr/>
          <p:nvPr/>
        </p:nvSpPr>
        <p:spPr>
          <a:xfrm>
            <a:off x="10179606" y="6972300"/>
            <a:ext cx="6310790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這三年卜蜂的比率都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大於</a:t>
            </a:r>
            <a:r>
              <a:rPr lang="en-US" altLang="zh-TW" sz="3200" b="1" dirty="0">
                <a:solidFill>
                  <a:srgbClr val="FF0000"/>
                </a:solidFill>
                <a:latin typeface="+mj-lt"/>
              </a:rPr>
              <a:t>1</a:t>
            </a:r>
          </a:p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表示可能有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較高的融資風險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FA08E89-2054-78BE-4F8C-C0040F964C17}"/>
              </a:ext>
            </a:extLst>
          </p:cNvPr>
          <p:cNvSpPr/>
          <p:nvPr/>
        </p:nvSpPr>
        <p:spPr>
          <a:xfrm>
            <a:off x="10187858" y="6972300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這三年大成的比率都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小於</a:t>
            </a:r>
            <a:r>
              <a:rPr lang="en-US" altLang="zh-TW" sz="3200" b="1" dirty="0">
                <a:solidFill>
                  <a:srgbClr val="FF0000"/>
                </a:solidFill>
                <a:latin typeface="+mj-lt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財務結構的安全性高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22487BAF-9BF7-9B75-69E4-EEA28AD0A301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6294979-F3B1-E19C-26D7-16FEE4B70D5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37443117-3532-313C-DC0B-2A1A293E6D50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CD468F5-85AD-62EA-5590-791392932ED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BCF8AD63-A920-97A4-E16E-E31D116C9071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5D125721-1CD7-4F4E-E0D6-07252B42D7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645770"/>
              </p:ext>
            </p:extLst>
          </p:nvPr>
        </p:nvGraphicFramePr>
        <p:xfrm>
          <a:off x="917296" y="1943100"/>
          <a:ext cx="16837304" cy="400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4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固定資產佔股東權益比率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149.72%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149.98%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145.34%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81.58%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78.01%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76.95%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固定資產占長期資金比率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85.79%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81.61%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81.06%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82.73%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固定長期適合率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118.87%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124.91%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126.18%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129.36%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136.70%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132.87%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82705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56.55%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56.02%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52.24%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39.80%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38.29%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35.67%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9481447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949A8E-0244-99E4-05B8-1F316F497A53}"/>
              </a:ext>
            </a:extLst>
          </p:cNvPr>
          <p:cNvSpPr txBox="1"/>
          <p:nvPr/>
        </p:nvSpPr>
        <p:spPr>
          <a:xfrm>
            <a:off x="990600" y="2509036"/>
            <a:ext cx="51414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>
                <a:solidFill>
                  <a:srgbClr val="FCB70C"/>
                </a:solidFill>
              </a:rPr>
              <a:t>長期償債能力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C6E113E-4040-A1F0-D31D-1A32D3170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29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87071F62-0E4C-5C15-6D29-84457BAE86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8008047"/>
              </p:ext>
            </p:extLst>
          </p:nvPr>
        </p:nvGraphicFramePr>
        <p:xfrm>
          <a:off x="1025804" y="6113959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86BDDF1F-D8BF-FDF7-D80B-3EABD7A5EE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46018"/>
              </p:ext>
            </p:extLst>
          </p:nvPr>
        </p:nvGraphicFramePr>
        <p:xfrm>
          <a:off x="922122" y="3944620"/>
          <a:ext cx="1683247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627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16,660,558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15,332,016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13,789,365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28,160,847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24,819,962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22,235,611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除：股東權益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11,127,574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10,222,417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9,487,764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34,520,683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31,816,745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28,896,226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30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2" grpId="0"/>
      <p:bldGraphic spid="3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37" t="-9222" r="-961" b="-12892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9" name="Group 9"/>
          <p:cNvGrpSpPr/>
          <p:nvPr/>
        </p:nvGrpSpPr>
        <p:grpSpPr>
          <a:xfrm>
            <a:off x="16535400" y="7569595"/>
            <a:ext cx="944489" cy="944489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400997" y="-579074"/>
            <a:ext cx="2529631" cy="2529631"/>
            <a:chOff x="0" y="0"/>
            <a:chExt cx="6350000" cy="635000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31E3301C-48B7-1C75-A154-B3C30958729A}"/>
              </a:ext>
            </a:extLst>
          </p:cNvPr>
          <p:cNvGrpSpPr/>
          <p:nvPr/>
        </p:nvGrpSpPr>
        <p:grpSpPr>
          <a:xfrm>
            <a:off x="-2000680" y="1785321"/>
            <a:ext cx="13354480" cy="10457801"/>
            <a:chOff x="-2000680" y="1785321"/>
            <a:chExt cx="13354480" cy="10457801"/>
          </a:xfrm>
        </p:grpSpPr>
        <p:grpSp>
          <p:nvGrpSpPr>
            <p:cNvPr id="3" name="Group 3"/>
            <p:cNvGrpSpPr/>
            <p:nvPr/>
          </p:nvGrpSpPr>
          <p:grpSpPr>
            <a:xfrm>
              <a:off x="-2000680" y="1785321"/>
              <a:ext cx="10457801" cy="10457801"/>
              <a:chOff x="0" y="0"/>
              <a:chExt cx="6350000" cy="6350000"/>
            </a:xfrm>
            <a:solidFill>
              <a:srgbClr val="595959">
                <a:alpha val="50196"/>
              </a:srgbClr>
            </a:solidFill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2438400" y="3086100"/>
              <a:ext cx="8915400" cy="553997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ct val="150000"/>
                </a:lnSpc>
                <a:spcBef>
                  <a:spcPct val="0"/>
                </a:spcBef>
              </a:pPr>
              <a:r>
                <a:rPr 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公 司</a:t>
              </a:r>
            </a:p>
            <a:p>
              <a:pPr marL="0" lvl="0" indent="0" algn="l">
                <a:spcBef>
                  <a:spcPct val="0"/>
                </a:spcBef>
              </a:pPr>
              <a:r>
                <a:rPr 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簡 介</a:t>
              </a:r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-2150979" y="-2052127"/>
            <a:ext cx="5657850" cy="5657850"/>
            <a:chOff x="0" y="0"/>
            <a:chExt cx="1708150" cy="17081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Freeform 6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432922" y="8522058"/>
            <a:ext cx="1345513" cy="1345513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2AF78B5-BF19-59B7-03CF-65C46CDAE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318A18-FB5D-3A08-4DB0-D868C9520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CCC95963-B247-E2CB-5BBE-705CF29A68DB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07712485-C2B4-DB24-0B4A-7406AE49DC7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1C275299-131B-BF0E-33BE-790362B3D58B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1902794-F0C3-4B26-955D-A9864603CD80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B6F6AE06-7E71-1C86-565E-7EC6E8EECD2B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3B4C428B-9C60-98B2-ACDF-0041D1FF09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744006"/>
              </p:ext>
            </p:extLst>
          </p:nvPr>
        </p:nvGraphicFramePr>
        <p:xfrm>
          <a:off x="917296" y="1943100"/>
          <a:ext cx="16837304" cy="400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4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固定資產佔股東權益比率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149.72%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149.98%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145.34%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81.58%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78.01%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76.95%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固定資產占長期資金比率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85.79%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81.61%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81.06%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82.73%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固定長期適合率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118.87%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124.91%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126.18%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129.36%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136.70%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132.87%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82705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56.55%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56.02%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52.24%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39.80%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38.29%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35.67%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9481447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7B022018-354A-9E8C-0F3B-39852AC08828}"/>
              </a:ext>
            </a:extLst>
          </p:cNvPr>
          <p:cNvSpPr txBox="1"/>
          <p:nvPr/>
        </p:nvSpPr>
        <p:spPr>
          <a:xfrm>
            <a:off x="990600" y="2509036"/>
            <a:ext cx="51414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>
                <a:solidFill>
                  <a:srgbClr val="FCB70C"/>
                </a:solidFill>
              </a:rPr>
              <a:t>長期償債能力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1033374-962B-CC7F-6378-DCD2B0F9D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30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CF7108F-2F83-B661-D9E6-E62FD2B406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4541297"/>
              </p:ext>
            </p:extLst>
          </p:nvPr>
        </p:nvGraphicFramePr>
        <p:xfrm>
          <a:off x="922122" y="4610100"/>
          <a:ext cx="16832478" cy="2128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627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16,660,558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15,332,016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13,789,365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28,160,847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24,819,962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22,235,611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除：股東權益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</a:p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　　長期負債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11,127,574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8,644,785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10,222,417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8,676,756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9,487,764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7,639,663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34,520,683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 1,669,652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31,816,745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2,033,686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28,896,226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 1,739,633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B7AFEAFC-426C-E8F7-D352-70F24842D5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3017869"/>
              </p:ext>
            </p:extLst>
          </p:nvPr>
        </p:nvGraphicFramePr>
        <p:xfrm>
          <a:off x="1025804" y="6113959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D3D2DBD9-63CF-383F-E60E-DE1643999D2C}"/>
              </a:ext>
            </a:extLst>
          </p:cNvPr>
          <p:cNvSpPr/>
          <p:nvPr/>
        </p:nvSpPr>
        <p:spPr>
          <a:xfrm>
            <a:off x="10477501" y="7125855"/>
            <a:ext cx="5715000" cy="2436090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兩家公司的比率都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小於</a:t>
            </a:r>
            <a:r>
              <a:rPr lang="en-US" altLang="zh-TW" sz="3200" b="1" dirty="0">
                <a:solidFill>
                  <a:srgbClr val="FF0000"/>
                </a:solidFill>
                <a:latin typeface="+mj-lt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財務結構較健全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369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1FAFD-E97E-AE98-F7EC-CE2F42386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F1EF36CB-C3FA-8C1C-4129-0C9E23BFA028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92F1BE4-1474-202F-568D-B704D2F03CF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B68FD629-1040-C21D-56B3-51BBE0577F5A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E3A15F9-2DEF-0FFE-77E6-BF0ECBE1901F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D0D468DD-B2D4-441C-A3F3-AF5C9F603F8F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3E1241AB-0583-E796-F0F9-ED2E69065F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131352"/>
              </p:ext>
            </p:extLst>
          </p:nvPr>
        </p:nvGraphicFramePr>
        <p:xfrm>
          <a:off x="917296" y="1943100"/>
          <a:ext cx="16837304" cy="400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4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固定資產佔股東權益比率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149.72%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149.98%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145.34%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81.58%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78.01%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76.95%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固定資產占長期資金比率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85.79%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81.61%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81.06%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82.73%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固定長期適合率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118.87%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124.91%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126.18%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129.36%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136.70%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132.87%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82705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56.55%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56.02%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52.24%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39.80%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38.29%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35.67%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9481447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769B6F8B-28B2-2236-1FD4-11E94847D00E}"/>
              </a:ext>
            </a:extLst>
          </p:cNvPr>
          <p:cNvSpPr txBox="1"/>
          <p:nvPr/>
        </p:nvSpPr>
        <p:spPr>
          <a:xfrm>
            <a:off x="990600" y="2509036"/>
            <a:ext cx="51414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>
                <a:solidFill>
                  <a:srgbClr val="FCB70C"/>
                </a:solidFill>
              </a:rPr>
              <a:t>長期償債能力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0EC83A74-1C47-E0EB-2C9D-6192B3412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31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F3B0123B-E570-EE9A-824F-05948FDB8F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708042"/>
              </p:ext>
            </p:extLst>
          </p:nvPr>
        </p:nvGraphicFramePr>
        <p:xfrm>
          <a:off x="922122" y="5250419"/>
          <a:ext cx="16832478" cy="2935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627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非流動負債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</a:p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股東權益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9,036,511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11,127,574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9,043,618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10,222,417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8,030,946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9,487,764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4,207,074 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34,520,683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4,401,984 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31,816,745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2,965,574 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28,896,226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除：採用權益法之投資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</a:p>
                    <a:p>
                      <a:pPr algn="ctr" fontAlgn="ctr"/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PPE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淨值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303,023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16,660,558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91,399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15,332,016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94,713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13,789,365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1,778,073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 28,160,847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1,674,606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24,819,962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1,744,169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22,235,611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9FC63697-0D81-6111-4C41-8F37592DB2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4764933"/>
              </p:ext>
            </p:extLst>
          </p:nvPr>
        </p:nvGraphicFramePr>
        <p:xfrm>
          <a:off x="1025804" y="6113959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矩形: 圓角 7">
            <a:extLst>
              <a:ext uri="{FF2B5EF4-FFF2-40B4-BE49-F238E27FC236}">
                <a16:creationId xmlns:a16="http://schemas.microsoft.com/office/drawing/2014/main" id="{0A335708-2D2E-10F6-3F8C-C203C14A85DC}"/>
              </a:ext>
            </a:extLst>
          </p:cNvPr>
          <p:cNvSpPr/>
          <p:nvPr/>
        </p:nvSpPr>
        <p:spPr>
          <a:xfrm>
            <a:off x="10477501" y="6896100"/>
            <a:ext cx="5715000" cy="2436090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兩家公司的比率都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高於</a:t>
            </a:r>
            <a:r>
              <a:rPr lang="en-US" altLang="zh-TW" sz="3200" b="1" dirty="0">
                <a:solidFill>
                  <a:srgbClr val="FF0000"/>
                </a:solidFill>
                <a:latin typeface="+mj-lt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容易引起企業的財務危機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7526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CE79A-00B6-9E9F-DC73-120AA8E69A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3CDB48D0-13CC-9736-67B3-B96FA6C919A9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111EF9C-49A7-F781-11EB-AD7A1120D52B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2A0A2B2-D4E7-6C60-85A7-6BA0C986D4EE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744BF91-2DC2-4221-C525-6DEA42FD1E5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62355C1C-CACB-6E59-0F2B-1F634B4C5FE2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171CBF7D-FB51-AF1A-1BBA-E7A99C843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406357"/>
              </p:ext>
            </p:extLst>
          </p:nvPr>
        </p:nvGraphicFramePr>
        <p:xfrm>
          <a:off x="917296" y="1943100"/>
          <a:ext cx="16837304" cy="400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4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固定資產佔股東權益比率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149.72%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149.98%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145.34%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81.58%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78.01%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76.95%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固定資產占長期資金比率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85.79%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81.61%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81.06%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82.73%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78.27%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固定長期適合率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118.87%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124.91%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126.18%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129.36%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136.70%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132.87%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82705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56.55%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56.02%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52.24%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39.80%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38.29%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35.67%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9481447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D1368E1A-BFB7-AFF7-F5F3-FE2807160BFA}"/>
              </a:ext>
            </a:extLst>
          </p:cNvPr>
          <p:cNvSpPr txBox="1"/>
          <p:nvPr/>
        </p:nvSpPr>
        <p:spPr>
          <a:xfrm>
            <a:off x="990600" y="2509036"/>
            <a:ext cx="51414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>
                <a:solidFill>
                  <a:srgbClr val="FCB70C"/>
                </a:solidFill>
              </a:rPr>
              <a:t>長期償債能力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FCCCB68-6BF9-74BC-D3E6-78F46AC40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32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63E976E0-A5C8-F185-DB6A-2D72039CCE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009583"/>
              </p:ext>
            </p:extLst>
          </p:nvPr>
        </p:nvGraphicFramePr>
        <p:xfrm>
          <a:off x="922122" y="5851676"/>
          <a:ext cx="1683247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627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16,660,558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15,332,016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13,789,365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28,160,847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24,819,962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22,235,611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除：總資產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29,463,806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27,369,797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26,393,745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70,755,170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64,827,616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62,341,521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D07D7D28-EB6E-34AC-224A-DDE736F82E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4187768"/>
              </p:ext>
            </p:extLst>
          </p:nvPr>
        </p:nvGraphicFramePr>
        <p:xfrm>
          <a:off x="5295900" y="6113959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323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83D5E-06E0-9767-2D45-4FCB65F75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2618BAF-427B-F017-F944-57C19A9BB1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516320"/>
              </p:ext>
            </p:extLst>
          </p:nvPr>
        </p:nvGraphicFramePr>
        <p:xfrm>
          <a:off x="7725226" y="5753100"/>
          <a:ext cx="10058403" cy="21174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長期資金適合度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對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PPE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比率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256.90%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272.35%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272.29%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長期資產占長期資金比率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69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長期投資比率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4783192"/>
                  </a:ext>
                </a:extLst>
              </a:tr>
            </a:tbl>
          </a:graphicData>
        </a:graphic>
      </p:graphicFrame>
      <p:grpSp>
        <p:nvGrpSpPr>
          <p:cNvPr id="4" name="Group 4">
            <a:extLst>
              <a:ext uri="{FF2B5EF4-FFF2-40B4-BE49-F238E27FC236}">
                <a16:creationId xmlns:a16="http://schemas.microsoft.com/office/drawing/2014/main" id="{C38DFBC5-AC73-1318-044C-AA3F2C21D53D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821AF60-7EC5-0CC7-AA81-504B83C5B65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C26D3169-9823-7CF0-8EC4-484FB76C8762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9D34F5B-859C-87D8-B896-2A3C23239C1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CF563407-BCED-4AA7-D186-79B9F0FC7977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01667178-1447-AA39-737D-4ED1DB6B79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167042"/>
              </p:ext>
            </p:extLst>
          </p:nvPr>
        </p:nvGraphicFramePr>
        <p:xfrm>
          <a:off x="917296" y="1943100"/>
          <a:ext cx="168373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4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長期資金適合度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對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PPE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比率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121.03%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125.66%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127.05%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137.52%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145.93%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143.29%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長期資產占長期資金比率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102.86%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95.48%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96.59%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90.26%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86.08%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86.82%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長期投資比率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12.48%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2.58%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82705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DF5697FF-E5BC-6F09-A92E-434C970B7EA5}"/>
              </a:ext>
            </a:extLst>
          </p:cNvPr>
          <p:cNvSpPr txBox="1"/>
          <p:nvPr/>
        </p:nvSpPr>
        <p:spPr>
          <a:xfrm>
            <a:off x="990600" y="2509036"/>
            <a:ext cx="51414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>
                <a:solidFill>
                  <a:srgbClr val="FCB70C"/>
                </a:solidFill>
              </a:rPr>
              <a:t>長期償債能力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E3E76AB9-CEFD-D5AB-C1E9-45807143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33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75B4002F-7594-5DC2-12B8-D71817B382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283785"/>
              </p:ext>
            </p:extLst>
          </p:nvPr>
        </p:nvGraphicFramePr>
        <p:xfrm>
          <a:off x="917295" y="3924300"/>
          <a:ext cx="16837305" cy="2128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1105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非流動負債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</a:p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股東權益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9,036,511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11,127,574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9,043,618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10,222,417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8,030,946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9,487,764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4,207,074 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34,520,683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4,401,984 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31,816,745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2,965,574 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28,896,226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PPE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淨值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16,660,558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15,332,016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13,789,365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28,160,847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24,819,962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22,235,611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8" name="矩形: 圓角 7">
            <a:extLst>
              <a:ext uri="{FF2B5EF4-FFF2-40B4-BE49-F238E27FC236}">
                <a16:creationId xmlns:a16="http://schemas.microsoft.com/office/drawing/2014/main" id="{759682F0-3F59-0A42-B82F-5398EBB18DAB}"/>
              </a:ext>
            </a:extLst>
          </p:cNvPr>
          <p:cNvSpPr/>
          <p:nvPr/>
        </p:nvSpPr>
        <p:spPr>
          <a:xfrm>
            <a:off x="685800" y="5851675"/>
            <a:ext cx="6677543" cy="3342639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兩家公司的比率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都大於</a:t>
            </a:r>
            <a:r>
              <a:rPr lang="en-US" altLang="zh-TW" sz="3200" b="1" dirty="0">
                <a:solidFill>
                  <a:srgbClr val="FF0000"/>
                </a:solidFill>
                <a:latin typeface="+mj-lt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長期資金足以應付購置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PPE</a:t>
            </a:r>
            <a:endParaRPr lang="zh-TW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51245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9E2EF-0468-624A-EDF3-F25F03D16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CDE3EF35-ADB6-7FB9-D545-E0966A59835D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56F0B9EF-7981-E317-648A-B98330852FB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0B285FF-F699-DA26-717B-88C7569A7B74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E757FE8-7D15-6EF4-3922-A52A9E7BF67E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C1C13A34-657D-2820-8B80-EF1522BBB48D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04C74F70-20DC-0331-E959-28FD29D99E5C}"/>
              </a:ext>
            </a:extLst>
          </p:cNvPr>
          <p:cNvGraphicFramePr>
            <a:graphicFrameLocks noGrp="1"/>
          </p:cNvGraphicFramePr>
          <p:nvPr/>
        </p:nvGraphicFramePr>
        <p:xfrm>
          <a:off x="917296" y="1943100"/>
          <a:ext cx="168373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4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長期資金適合度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對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PPE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比率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121.03%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125.66%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127.05%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137.52%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145.93%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143.29%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長期資產占長期資金比率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102.86%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95.48%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96.59%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90.26%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86.08%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86.82%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長期投資比率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12.48%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2.58%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82705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915C62BA-2C6A-BA3A-2A51-1F8929B5D22A}"/>
              </a:ext>
            </a:extLst>
          </p:cNvPr>
          <p:cNvSpPr txBox="1"/>
          <p:nvPr/>
        </p:nvSpPr>
        <p:spPr>
          <a:xfrm>
            <a:off x="990600" y="2509036"/>
            <a:ext cx="51414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>
                <a:solidFill>
                  <a:srgbClr val="FCB70C"/>
                </a:solidFill>
              </a:rPr>
              <a:t>長期償債能力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3252567B-8160-9171-22E7-E175C4BC3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34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框架 7">
            <a:extLst>
              <a:ext uri="{FF2B5EF4-FFF2-40B4-BE49-F238E27FC236}">
                <a16:creationId xmlns:a16="http://schemas.microsoft.com/office/drawing/2014/main" id="{FD3B895C-E205-6348-360C-ACAE2B7AB3A1}"/>
              </a:ext>
            </a:extLst>
          </p:cNvPr>
          <p:cNvSpPr/>
          <p:nvPr/>
        </p:nvSpPr>
        <p:spPr>
          <a:xfrm>
            <a:off x="6183547" y="3916859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1" name="框架 10">
            <a:extLst>
              <a:ext uri="{FF2B5EF4-FFF2-40B4-BE49-F238E27FC236}">
                <a16:creationId xmlns:a16="http://schemas.microsoft.com/office/drawing/2014/main" id="{30F1AC61-EB6F-1092-6CEC-F9F2D14A2563}"/>
              </a:ext>
            </a:extLst>
          </p:cNvPr>
          <p:cNvSpPr/>
          <p:nvPr/>
        </p:nvSpPr>
        <p:spPr>
          <a:xfrm>
            <a:off x="11957608" y="3916859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8BEDE140-4CA5-B5EE-FC45-3CE993012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053933"/>
              </p:ext>
            </p:extLst>
          </p:nvPr>
        </p:nvGraphicFramePr>
        <p:xfrm>
          <a:off x="917295" y="4610100"/>
          <a:ext cx="16837305" cy="2935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1105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長期投資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</a:p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3,676,569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16,660,558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2,712,072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15,332,016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2,754,498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13,789,365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4,503,533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28,160,847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4,319,150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24,819,962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4,361,900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22,235,611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除：長期負債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fontAlgn="ctr"/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</a:p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股東權益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8,644,785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11,127,574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8,676,756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10,222,417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7,639,663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9,487,764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1,669,652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34,520,683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2,033,686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31,816,745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1,739,633 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+</a:t>
                      </a:r>
                    </a:p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28,896,226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A472E407-71BA-92C1-A632-E2E4DDDA3D45}"/>
              </a:ext>
            </a:extLst>
          </p:cNvPr>
          <p:cNvSpPr/>
          <p:nvPr/>
        </p:nvSpPr>
        <p:spPr>
          <a:xfrm>
            <a:off x="2362200" y="6581140"/>
            <a:ext cx="7301772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卜蜂比率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大於</a:t>
            </a:r>
            <a:r>
              <a:rPr lang="en-US" altLang="zh-TW" sz="3200" b="1" dirty="0">
                <a:solidFill>
                  <a:srgbClr val="FF0000"/>
                </a:solidFill>
                <a:latin typeface="+mj-lt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較偏向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積極型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財務結構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F617D139-A0B8-0D83-0A30-E9A22EE4F615}"/>
              </a:ext>
            </a:extLst>
          </p:cNvPr>
          <p:cNvSpPr/>
          <p:nvPr/>
        </p:nvSpPr>
        <p:spPr>
          <a:xfrm>
            <a:off x="10145514" y="6581139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大成的比率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小於</a:t>
            </a:r>
            <a:r>
              <a:rPr lang="en-US" altLang="zh-TW" sz="3200" b="1" dirty="0">
                <a:solidFill>
                  <a:srgbClr val="FF0000"/>
                </a:solidFill>
                <a:latin typeface="+mj-lt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較偏向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保守型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財務結構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742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3" grpId="0" animBg="1"/>
      <p:bldP spid="1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A22E1-EFD7-789C-7A11-05A04475A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5ADAD1D3-87D1-9F06-1268-5007750CC62A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1190D44A-DC9E-699B-FEC4-224A642C04B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D89E3C82-3CFC-7E9F-8E35-CDC61C469CE3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71A3F63-346A-BAE8-73C4-1E82402239F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65278654-9F32-AD95-7C9D-1B9737966E9C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4C7DCB43-9DF9-CA9C-8DE3-83C7FAC9D2C5}"/>
              </a:ext>
            </a:extLst>
          </p:cNvPr>
          <p:cNvGraphicFramePr>
            <a:graphicFrameLocks noGrp="1"/>
          </p:cNvGraphicFramePr>
          <p:nvPr/>
        </p:nvGraphicFramePr>
        <p:xfrm>
          <a:off x="917296" y="1943100"/>
          <a:ext cx="168373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4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長期資金適合度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對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PPE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比率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121.03%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125.66%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127.05%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137.52%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145.93%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143.29%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長期資產占長期資金比率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102.86%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95.48%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96.59%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90.26%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86.08%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86.82%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長期投資比率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12.48%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2.58%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82705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7B184483-5D86-0076-8EBD-72994DA02855}"/>
              </a:ext>
            </a:extLst>
          </p:cNvPr>
          <p:cNvSpPr txBox="1"/>
          <p:nvPr/>
        </p:nvSpPr>
        <p:spPr>
          <a:xfrm>
            <a:off x="990600" y="2509036"/>
            <a:ext cx="51414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>
                <a:solidFill>
                  <a:srgbClr val="FCB70C"/>
                </a:solidFill>
              </a:rPr>
              <a:t>長期償債能力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50146280-2D87-9E93-FA8D-84D4536E3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35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6E7FD631-F26E-73A4-D0F9-BD93890776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2142446"/>
              </p:ext>
            </p:extLst>
          </p:nvPr>
        </p:nvGraphicFramePr>
        <p:xfrm>
          <a:off x="922122" y="5257074"/>
          <a:ext cx="1683247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627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700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長期投資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3,676,569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2,712,072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2,754,498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4,503,533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4,319,150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4,361,900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除：總資產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29,463,806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27,369,797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26,393,745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70,755,170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64,827,616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62,341,521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3" name="框架 2">
            <a:extLst>
              <a:ext uri="{FF2B5EF4-FFF2-40B4-BE49-F238E27FC236}">
                <a16:creationId xmlns:a16="http://schemas.microsoft.com/office/drawing/2014/main" id="{C2D35A3D-8E36-E728-A919-445068B810F3}"/>
              </a:ext>
            </a:extLst>
          </p:cNvPr>
          <p:cNvSpPr/>
          <p:nvPr/>
        </p:nvSpPr>
        <p:spPr>
          <a:xfrm>
            <a:off x="6183547" y="4602659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8" name="框架 7">
            <a:extLst>
              <a:ext uri="{FF2B5EF4-FFF2-40B4-BE49-F238E27FC236}">
                <a16:creationId xmlns:a16="http://schemas.microsoft.com/office/drawing/2014/main" id="{20BB698A-1EB3-367D-F836-489A3BA9DA55}"/>
              </a:ext>
            </a:extLst>
          </p:cNvPr>
          <p:cNvSpPr/>
          <p:nvPr/>
        </p:nvSpPr>
        <p:spPr>
          <a:xfrm>
            <a:off x="11957608" y="4602659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E1D1CD43-F1C1-0369-3797-B9DFCD4A37AB}"/>
              </a:ext>
            </a:extLst>
          </p:cNvPr>
          <p:cNvSpPr/>
          <p:nvPr/>
        </p:nvSpPr>
        <p:spPr>
          <a:xfrm>
            <a:off x="2362200" y="6581140"/>
            <a:ext cx="7301772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卜蜂償債能力在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2022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、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2023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年時較優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2024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年時突然增加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主要原因是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長期投資變高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47A30B8F-29A8-6B37-DAE3-B77D4AF33CBE}"/>
              </a:ext>
            </a:extLst>
          </p:cNvPr>
          <p:cNvSpPr/>
          <p:nvPr/>
        </p:nvSpPr>
        <p:spPr>
          <a:xfrm>
            <a:off x="10145514" y="6581139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大成的比率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逐漸升高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表示企業的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償債能力下降</a:t>
            </a:r>
          </a:p>
        </p:txBody>
      </p:sp>
    </p:spTree>
    <p:extLst>
      <p:ext uri="{BB962C8B-B14F-4D97-AF65-F5344CB8AC3E}">
        <p14:creationId xmlns:p14="http://schemas.microsoft.com/office/powerpoint/2010/main" val="1148046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1" grpId="0" animBg="1"/>
      <p:bldP spid="1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7D0A02-83CA-3C3A-27AC-249E5DA89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E2B30BCD-10E5-A24F-B6A3-EE4D392A59CD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100C7B4-AF62-6089-075D-D627E31B687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5C3A9F5A-3CD1-2D2F-8712-48B60FA90DFC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8E9C185-38CD-33CD-8423-A2C2A334959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A208B9E0-BECD-9F8D-30A7-AF4B100CBDFF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E79C9F64-97F5-1347-6203-EAD2F05AC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3757945"/>
              </p:ext>
            </p:extLst>
          </p:nvPr>
        </p:nvGraphicFramePr>
        <p:xfrm>
          <a:off x="1828800" y="1943100"/>
          <a:ext cx="14932304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9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長期負債比率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29.34%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31.70%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28.94%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3.14%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權益比率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37.77%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37.35%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35.95%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48.79%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49.08%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46.35%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6EB6BDAD-76ED-8695-0BD2-69F2C70419AF}"/>
              </a:ext>
            </a:extLst>
          </p:cNvPr>
          <p:cNvSpPr txBox="1"/>
          <p:nvPr/>
        </p:nvSpPr>
        <p:spPr>
          <a:xfrm>
            <a:off x="381000" y="2514779"/>
            <a:ext cx="4797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長期資金來源分析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1068F15F-278C-7820-D1CB-44763FD4A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36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4E07F7A1-2D32-5B49-976E-756D27BFCC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7278041"/>
              </p:ext>
            </p:extLst>
          </p:nvPr>
        </p:nvGraphicFramePr>
        <p:xfrm>
          <a:off x="1025804" y="5351959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A80C8057-8A5D-BBD8-79A2-ACFFDC2766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3240997"/>
              </p:ext>
            </p:extLst>
          </p:nvPr>
        </p:nvGraphicFramePr>
        <p:xfrm>
          <a:off x="1828797" y="3964940"/>
          <a:ext cx="14932305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3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長期負債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8,644,785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8,676,756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7,639,663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1,669,652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2,033,686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1,739,633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除：總資產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29,463,806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27,369,797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26,393,745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70,755,170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64,827,616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62,341,521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8" name="矩形: 圓角 7">
            <a:extLst>
              <a:ext uri="{FF2B5EF4-FFF2-40B4-BE49-F238E27FC236}">
                <a16:creationId xmlns:a16="http://schemas.microsoft.com/office/drawing/2014/main" id="{DFF013A7-DA5A-9ED3-1C8E-97C7982EE71D}"/>
              </a:ext>
            </a:extLst>
          </p:cNvPr>
          <p:cNvSpPr/>
          <p:nvPr/>
        </p:nvSpPr>
        <p:spPr>
          <a:xfrm>
            <a:off x="9677400" y="5851675"/>
            <a:ext cx="6677543" cy="3342639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兩家公司的比率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相差十倍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主要是因卜蜂採用了較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積極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的策略而大成較為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保守</a:t>
            </a:r>
          </a:p>
        </p:txBody>
      </p:sp>
    </p:spTree>
    <p:extLst>
      <p:ext uri="{BB962C8B-B14F-4D97-AF65-F5344CB8AC3E}">
        <p14:creationId xmlns:p14="http://schemas.microsoft.com/office/powerpoint/2010/main" val="417978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Graphic spid="3" grpId="0">
        <p:bldAsOne/>
      </p:bldGraphic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66BED-381A-4A26-5369-9B16BA3D4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0CAE8F2E-1146-B31B-C70F-95BE76169926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E625590-0AF8-A26D-D392-3269008D19BB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B054C2BB-79D4-B9A2-9A8A-AED4BFED3632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162E113-3A83-0186-87C1-252BFF5AC50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CBEFAAD-3447-E854-0C61-D88A4A591400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0560D752-055A-CDB3-DD21-E5A087B09864}"/>
              </a:ext>
            </a:extLst>
          </p:cNvPr>
          <p:cNvGraphicFramePr>
            <a:graphicFrameLocks noGrp="1"/>
          </p:cNvGraphicFramePr>
          <p:nvPr/>
        </p:nvGraphicFramePr>
        <p:xfrm>
          <a:off x="1828800" y="1943100"/>
          <a:ext cx="14932304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9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長期負債比率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29.34%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31.70%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28.94%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2.36%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3.14%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權益比率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37.77%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37.35%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35.95%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48.79%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49.08%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46.35%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96689156-B9FF-C81D-AD6D-A5E2C698C7D7}"/>
              </a:ext>
            </a:extLst>
          </p:cNvPr>
          <p:cNvSpPr txBox="1"/>
          <p:nvPr/>
        </p:nvSpPr>
        <p:spPr>
          <a:xfrm>
            <a:off x="381000" y="2514779"/>
            <a:ext cx="4797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長期資金來源分析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408E53DD-06DE-0D5A-6C9C-B1FA6FC42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37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6829EDA9-2DC4-FFFD-BC18-59DA8FCD57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318849"/>
              </p:ext>
            </p:extLst>
          </p:nvPr>
        </p:nvGraphicFramePr>
        <p:xfrm>
          <a:off x="1828797" y="4625340"/>
          <a:ext cx="14932305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3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股東權益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11,127,574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10,222,417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9,487,764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34,520,683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31,816,745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28,896,226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除：總資產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29,463,806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27,369,797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26,393,745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70,755,170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64,827,616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62,341,521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ECC96D5F-9579-F823-054B-732826B98E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8443935"/>
              </p:ext>
            </p:extLst>
          </p:nvPr>
        </p:nvGraphicFramePr>
        <p:xfrm>
          <a:off x="1025804" y="5351959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6996D5F-2413-F3DC-7532-C47F05643EA7}"/>
              </a:ext>
            </a:extLst>
          </p:cNvPr>
          <p:cNvSpPr/>
          <p:nvPr/>
        </p:nvSpPr>
        <p:spPr>
          <a:xfrm>
            <a:off x="9677400" y="6485327"/>
            <a:ext cx="6677543" cy="1886734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大成對償還債務較有保障</a:t>
            </a:r>
          </a:p>
        </p:txBody>
      </p:sp>
    </p:spTree>
    <p:extLst>
      <p:ext uri="{BB962C8B-B14F-4D97-AF65-F5344CB8AC3E}">
        <p14:creationId xmlns:p14="http://schemas.microsoft.com/office/powerpoint/2010/main" val="402995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1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8F51A-0CAF-1E52-7A95-23FE25D61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D27AB3AC-D3E3-6D2A-9F8A-A65BDA747870}"/>
              </a:ext>
            </a:extLst>
          </p:cNvPr>
          <p:cNvSpPr/>
          <p:nvPr/>
        </p:nvSpPr>
        <p:spPr>
          <a:xfrm>
            <a:off x="1363348" y="6249493"/>
            <a:ext cx="6310790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卜蜂繼續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降低負債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或者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提高資產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會比較好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4B974C0-D0AA-7CAB-6323-403CBB951D6F}"/>
              </a:ext>
            </a:extLst>
          </p:cNvPr>
          <p:cNvSpPr/>
          <p:nvPr/>
        </p:nvSpPr>
        <p:spPr>
          <a:xfrm>
            <a:off x="1371600" y="6249493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大成的負債比率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較產業平均低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財務風險低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D8FA6AD3-9C80-DA8D-5EC7-39D1989F7524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8DDF8D5-4B91-7AE0-D11E-8B8176073D30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D8531C3B-29CC-3569-5870-5042D3504470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AA486BA-65EE-D174-7CCC-4B6A6CDEDFF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3075FCBA-E535-4BF2-992D-60A33F78DD76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FF67D383-95D8-417C-95C5-05D8E4E90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0406773"/>
              </p:ext>
            </p:extLst>
          </p:nvPr>
        </p:nvGraphicFramePr>
        <p:xfrm>
          <a:off x="1371600" y="1943100"/>
          <a:ext cx="153895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負債比率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62.23%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62.65%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64.05%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51.21%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50.92%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53.65%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負債佔股東權益比率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164.78%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167.74%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178.19%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104.96%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103.75%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115.74%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權益乘數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2.66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2.10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86116A4D-5DE4-769D-BCAE-F087E583921F}"/>
              </a:ext>
            </a:extLst>
          </p:cNvPr>
          <p:cNvSpPr txBox="1"/>
          <p:nvPr/>
        </p:nvSpPr>
        <p:spPr>
          <a:xfrm>
            <a:off x="1219200" y="251477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資本結構分析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CA0E465E-3B3B-710A-7FC6-6E811A2C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38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FD4BB811-82D2-5A99-CA28-AC334D890D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512346"/>
              </p:ext>
            </p:extLst>
          </p:nvPr>
        </p:nvGraphicFramePr>
        <p:xfrm>
          <a:off x="8763000" y="5753100"/>
          <a:ext cx="8763003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負債比率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58.33%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58.90%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55.27%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負債佔股東權益比率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69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權益乘數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</a:t>
                      </a:r>
                      <a:endParaRPr lang="zh-TW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</a:t>
                      </a:r>
                      <a:endParaRPr lang="zh-TW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-</a:t>
                      </a:r>
                      <a:endParaRPr lang="zh-TW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093405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32048FDA-126E-73EE-88DC-D1F6D16B57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665223"/>
              </p:ext>
            </p:extLst>
          </p:nvPr>
        </p:nvGraphicFramePr>
        <p:xfrm>
          <a:off x="1371600" y="3964940"/>
          <a:ext cx="15389502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總負債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18,336,232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17,147,380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16,905,981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36,234,487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33,010,871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33,445,295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除：總資產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29,463,806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27,369,797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26,393,745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70,755,170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64,827,616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62,341,521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1801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FD46E-7F9B-2B0D-F9B7-7F9E0ABFE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2569B30E-393E-32D2-396F-F07E5EB06E80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B165D07-C13E-0319-1CA7-F494C05EE0D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2E95EE80-BCB8-8C7C-CAF8-2C4112BD45B3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BA8AAA9-5036-2E5B-FFA4-2ACAD0B5F8D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C7F43FBA-374E-0536-D75F-D6C6FF4D334B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8A646F66-CBB8-554B-CB9B-CA5819A1139D}"/>
              </a:ext>
            </a:extLst>
          </p:cNvPr>
          <p:cNvGraphicFramePr>
            <a:graphicFrameLocks noGrp="1"/>
          </p:cNvGraphicFramePr>
          <p:nvPr/>
        </p:nvGraphicFramePr>
        <p:xfrm>
          <a:off x="1371600" y="1943100"/>
          <a:ext cx="153895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負債比率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62.23%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62.65%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64.05%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51.21%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50.92%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53.65%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負債佔股東權益比率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164.78%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167.74%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178.19%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104.96%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103.75%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115.74%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權益乘數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2.66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2.10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0C58152E-A327-BE53-8AC1-EDBBE2994846}"/>
              </a:ext>
            </a:extLst>
          </p:cNvPr>
          <p:cNvSpPr txBox="1"/>
          <p:nvPr/>
        </p:nvSpPr>
        <p:spPr>
          <a:xfrm>
            <a:off x="1219200" y="251477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資本結構分析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56798391-E73D-EB19-5FBC-F62D601F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39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9514FCF0-E8E8-D7D5-83F9-58B19F2155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264047"/>
              </p:ext>
            </p:extLst>
          </p:nvPr>
        </p:nvGraphicFramePr>
        <p:xfrm>
          <a:off x="1371600" y="4625340"/>
          <a:ext cx="15389502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總負債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18,336,232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17,147,380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16,905,981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36,234,487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33,010,871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33,445,295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除：股東權益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11,127,574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10,222,417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9,487,764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34,520,683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31,816,745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28,896,226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3" name="矩形: 圓角 2">
            <a:extLst>
              <a:ext uri="{FF2B5EF4-FFF2-40B4-BE49-F238E27FC236}">
                <a16:creationId xmlns:a16="http://schemas.microsoft.com/office/drawing/2014/main" id="{612D278F-98AE-9C9B-3F90-0A9E7E6C335E}"/>
              </a:ext>
            </a:extLst>
          </p:cNvPr>
          <p:cNvSpPr/>
          <p:nvPr/>
        </p:nvSpPr>
        <p:spPr>
          <a:xfrm>
            <a:off x="5805228" y="6372861"/>
            <a:ext cx="6677543" cy="3342639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兩家公司的比率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都大於一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對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債權人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而言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財務風險偏高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對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股東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而言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財務槓桿效益增加</a:t>
            </a:r>
          </a:p>
        </p:txBody>
      </p:sp>
    </p:spTree>
    <p:extLst>
      <p:ext uri="{BB962C8B-B14F-4D97-AF65-F5344CB8AC3E}">
        <p14:creationId xmlns:p14="http://schemas.microsoft.com/office/powerpoint/2010/main" val="227830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群組 26">
            <a:extLst>
              <a:ext uri="{FF2B5EF4-FFF2-40B4-BE49-F238E27FC236}">
                <a16:creationId xmlns:a16="http://schemas.microsoft.com/office/drawing/2014/main" id="{4DB01DD9-AB71-E2B7-408F-3CE53647B304}"/>
              </a:ext>
            </a:extLst>
          </p:cNvPr>
          <p:cNvGrpSpPr/>
          <p:nvPr/>
        </p:nvGrpSpPr>
        <p:grpSpPr>
          <a:xfrm>
            <a:off x="0" y="0"/>
            <a:ext cx="7549778" cy="10287000"/>
            <a:chOff x="0" y="0"/>
            <a:chExt cx="7549778" cy="10287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549778" cy="10287000"/>
            </a:xfrm>
            <a:custGeom>
              <a:avLst/>
              <a:gdLst/>
              <a:ahLst/>
              <a:cxnLst/>
              <a:rect l="l" t="t" r="r" b="b"/>
              <a:pathLst>
                <a:path w="10198968" h="12359524">
                  <a:moveTo>
                    <a:pt x="0" y="0"/>
                  </a:moveTo>
                  <a:lnTo>
                    <a:pt x="10198968" y="0"/>
                  </a:lnTo>
                  <a:lnTo>
                    <a:pt x="10198968" y="12359524"/>
                  </a:lnTo>
                  <a:lnTo>
                    <a:pt x="0" y="123595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5088" t="-9706" r="-96299" b="-10441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F7163F6-EA81-EA0F-C414-319AB06E2D58}"/>
                </a:ext>
              </a:extLst>
            </p:cNvPr>
            <p:cNvSpPr/>
            <p:nvPr/>
          </p:nvSpPr>
          <p:spPr>
            <a:xfrm>
              <a:off x="0" y="0"/>
              <a:ext cx="7549778" cy="10287000"/>
            </a:xfrm>
            <a:prstGeom prst="rect">
              <a:avLst/>
            </a:prstGeom>
            <a:solidFill>
              <a:srgbClr val="666769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3" name="Group 3"/>
          <p:cNvGrpSpPr/>
          <p:nvPr/>
        </p:nvGrpSpPr>
        <p:grpSpPr>
          <a:xfrm>
            <a:off x="6368907" y="1028700"/>
            <a:ext cx="10890393" cy="8895447"/>
            <a:chOff x="0" y="0"/>
            <a:chExt cx="3673073" cy="30002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Freeform 4"/>
            <p:cNvSpPr/>
            <p:nvPr/>
          </p:nvSpPr>
          <p:spPr>
            <a:xfrm>
              <a:off x="0" y="0"/>
              <a:ext cx="3673073" cy="3000225"/>
            </a:xfrm>
            <a:custGeom>
              <a:avLst/>
              <a:gdLst/>
              <a:ahLst/>
              <a:cxnLst/>
              <a:rect l="l" t="t" r="r" b="b"/>
              <a:pathLst>
                <a:path w="3673073" h="3000225">
                  <a:moveTo>
                    <a:pt x="3548613" y="3000225"/>
                  </a:moveTo>
                  <a:lnTo>
                    <a:pt x="124460" y="3000225"/>
                  </a:lnTo>
                  <a:cubicBezTo>
                    <a:pt x="55880" y="3000225"/>
                    <a:pt x="0" y="2944345"/>
                    <a:pt x="0" y="287576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48613" y="0"/>
                  </a:lnTo>
                  <a:cubicBezTo>
                    <a:pt x="3617193" y="0"/>
                    <a:pt x="3673073" y="55880"/>
                    <a:pt x="3673073" y="124460"/>
                  </a:cubicBezTo>
                  <a:lnTo>
                    <a:pt x="3673073" y="2875765"/>
                  </a:lnTo>
                  <a:cubicBezTo>
                    <a:pt x="3673073" y="2944345"/>
                    <a:pt x="3617193" y="3000225"/>
                    <a:pt x="3548613" y="3000225"/>
                  </a:cubicBezTo>
                  <a:close/>
                </a:path>
              </a:pathLst>
            </a:custGeom>
            <a:solidFill>
              <a:srgbClr val="F3F5F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148799" y="355944"/>
            <a:ext cx="1345513" cy="1345513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F53E9BBB-3C51-611A-94D2-4684F3C9E429}"/>
              </a:ext>
            </a:extLst>
          </p:cNvPr>
          <p:cNvGrpSpPr/>
          <p:nvPr/>
        </p:nvGrpSpPr>
        <p:grpSpPr>
          <a:xfrm>
            <a:off x="-2000680" y="6278138"/>
            <a:ext cx="5964984" cy="5964984"/>
            <a:chOff x="-2000680" y="6278138"/>
            <a:chExt cx="5964984" cy="5964984"/>
          </a:xfrm>
        </p:grpSpPr>
        <p:grpSp>
          <p:nvGrpSpPr>
            <p:cNvPr id="5" name="Group 5"/>
            <p:cNvGrpSpPr/>
            <p:nvPr/>
          </p:nvGrpSpPr>
          <p:grpSpPr>
            <a:xfrm>
              <a:off x="-2000680" y="6278138"/>
              <a:ext cx="5964984" cy="5964984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E7E9EC">
                  <a:alpha val="52941"/>
                </a:srgbClr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-1465756" y="7885055"/>
              <a:ext cx="4031476" cy="4031476"/>
              <a:chOff x="0" y="0"/>
              <a:chExt cx="1708150" cy="170815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FDB15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</p:grpSp>
      <p:grpSp>
        <p:nvGrpSpPr>
          <p:cNvPr id="15" name="Group 15"/>
          <p:cNvGrpSpPr/>
          <p:nvPr/>
        </p:nvGrpSpPr>
        <p:grpSpPr>
          <a:xfrm>
            <a:off x="6045030" y="1377579"/>
            <a:ext cx="647754" cy="647754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6976078" y="1790700"/>
            <a:ext cx="10038400" cy="1210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84"/>
              </a:lnSpc>
            </a:pPr>
            <a:r>
              <a:rPr lang="en-US" sz="5128" b="1" spc="61" dirty="0" err="1">
                <a:solidFill>
                  <a:srgbClr val="4E4E4F"/>
                </a:solidFill>
                <a:latin typeface="+mj-lt"/>
                <a:ea typeface="Lato Bold"/>
                <a:cs typeface="Lato Bold"/>
                <a:sym typeface="Lato Bold"/>
              </a:rPr>
              <a:t>台灣卜蜂企業股份有限公司</a:t>
            </a:r>
            <a:endParaRPr lang="en-US" sz="5128" b="1" spc="61" dirty="0">
              <a:solidFill>
                <a:srgbClr val="4E4E4F"/>
              </a:solidFill>
              <a:latin typeface="+mj-lt"/>
              <a:ea typeface="Lato Bold"/>
              <a:cs typeface="Lato Bold"/>
              <a:sym typeface="Lato Bold"/>
            </a:endParaRPr>
          </a:p>
          <a:p>
            <a:pPr marL="0" lvl="0" indent="0" algn="r">
              <a:lnSpc>
                <a:spcPts val="4124"/>
              </a:lnSpc>
            </a:pPr>
            <a:r>
              <a:rPr lang="en-US" sz="3928" b="1" spc="47" dirty="0">
                <a:solidFill>
                  <a:srgbClr val="4E4E4F"/>
                </a:solidFill>
                <a:latin typeface="+mj-lt"/>
                <a:ea typeface="Lato Bold"/>
                <a:cs typeface="Lato Bold"/>
                <a:sym typeface="Lato Bold"/>
              </a:rPr>
              <a:t>(1215)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329646" y="3163852"/>
            <a:ext cx="8765204" cy="119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2799" b="1" spc="139" dirty="0">
                <a:solidFill>
                  <a:srgbClr val="C00000"/>
                </a:solidFill>
                <a:latin typeface="+mj-lt"/>
                <a:ea typeface="Lato"/>
                <a:cs typeface="Lato"/>
                <a:sym typeface="Lato"/>
              </a:rPr>
              <a:t>西元1977年8月22日</a:t>
            </a:r>
            <a:r>
              <a:rPr lang="en-US" sz="2799" spc="139" dirty="0">
                <a:solidFill>
                  <a:srgbClr val="000000"/>
                </a:solidFill>
                <a:latin typeface="+mj-lt"/>
                <a:ea typeface="Lato Bold"/>
                <a:cs typeface="Lato Bold"/>
                <a:sym typeface="Lato Bold"/>
              </a:rPr>
              <a:t>泰商-卜蜂集團</a:t>
            </a:r>
            <a:r>
              <a:rPr lang="en-US" sz="2799" spc="139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rPr>
              <a:t>來台設立</a:t>
            </a:r>
          </a:p>
          <a:p>
            <a:pPr algn="l">
              <a:lnSpc>
                <a:spcPts val="4899"/>
              </a:lnSpc>
            </a:pPr>
            <a:r>
              <a:rPr lang="en-US" sz="2799" spc="139" dirty="0" err="1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rPr>
              <a:t>子公司-</a:t>
            </a:r>
            <a:r>
              <a:rPr lang="en-US" sz="2799" spc="139" dirty="0" err="1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卜蜂企業股份有限公司</a:t>
            </a:r>
            <a:endParaRPr lang="en-US" sz="2799" spc="139" dirty="0">
              <a:solidFill>
                <a:srgbClr val="100F0D"/>
              </a:solidFill>
              <a:latin typeface="+mj-lt"/>
              <a:ea typeface="Lato"/>
              <a:cs typeface="Lato"/>
              <a:sym typeface="Lato"/>
            </a:endParaRP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E46AA12E-353B-6725-B077-2881D093E0C9}"/>
              </a:ext>
            </a:extLst>
          </p:cNvPr>
          <p:cNvGrpSpPr/>
          <p:nvPr/>
        </p:nvGrpSpPr>
        <p:grpSpPr>
          <a:xfrm>
            <a:off x="6948878" y="3523306"/>
            <a:ext cx="1174600" cy="655790"/>
            <a:chOff x="6948878" y="3391980"/>
            <a:chExt cx="1174600" cy="655790"/>
          </a:xfrm>
        </p:grpSpPr>
        <p:grpSp>
          <p:nvGrpSpPr>
            <p:cNvPr id="9" name="Group 9"/>
            <p:cNvGrpSpPr/>
            <p:nvPr/>
          </p:nvGrpSpPr>
          <p:grpSpPr>
            <a:xfrm>
              <a:off x="6976078" y="3705309"/>
              <a:ext cx="1147400" cy="342461"/>
              <a:chOff x="0" y="0"/>
              <a:chExt cx="2428858" cy="7249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2428858" cy="724933"/>
              </a:xfrm>
              <a:custGeom>
                <a:avLst/>
                <a:gdLst/>
                <a:ahLst/>
                <a:cxnLst/>
                <a:rect l="l" t="t" r="r" b="b"/>
                <a:pathLst>
                  <a:path w="2428858" h="724933">
                    <a:moveTo>
                      <a:pt x="2304398" y="724933"/>
                    </a:moveTo>
                    <a:lnTo>
                      <a:pt x="124460" y="724933"/>
                    </a:lnTo>
                    <a:cubicBezTo>
                      <a:pt x="55880" y="724933"/>
                      <a:pt x="0" y="669053"/>
                      <a:pt x="0" y="600473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04398" y="0"/>
                    </a:lnTo>
                    <a:cubicBezTo>
                      <a:pt x="2372978" y="0"/>
                      <a:pt x="2428858" y="55880"/>
                      <a:pt x="2428858" y="124460"/>
                    </a:cubicBezTo>
                    <a:lnTo>
                      <a:pt x="2428858" y="600473"/>
                    </a:lnTo>
                    <a:cubicBezTo>
                      <a:pt x="2428858" y="669053"/>
                      <a:pt x="2372978" y="724933"/>
                      <a:pt x="2304398" y="724933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6948878" y="3391980"/>
              <a:ext cx="1147400" cy="53860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  <a:spcBef>
                  <a:spcPct val="0"/>
                </a:spcBef>
              </a:pPr>
              <a:r>
                <a:rPr lang="en-US" sz="4200" spc="210" dirty="0" err="1">
                  <a:solidFill>
                    <a:srgbClr val="5D5D5D"/>
                  </a:solidFill>
                  <a:latin typeface="+mj-lt"/>
                  <a:ea typeface="Lato"/>
                  <a:cs typeface="Lato"/>
                  <a:sym typeface="Lato"/>
                </a:rPr>
                <a:t>成立</a:t>
              </a:r>
              <a:endParaRPr lang="en-US" sz="4200" spc="21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A7762AD2-9A55-FC5B-A055-04886FE84B6C}"/>
              </a:ext>
            </a:extLst>
          </p:cNvPr>
          <p:cNvGrpSpPr/>
          <p:nvPr/>
        </p:nvGrpSpPr>
        <p:grpSpPr>
          <a:xfrm>
            <a:off x="6948878" y="8083056"/>
            <a:ext cx="1174600" cy="655789"/>
            <a:chOff x="6948878" y="7951730"/>
            <a:chExt cx="1174600" cy="655789"/>
          </a:xfrm>
        </p:grpSpPr>
        <p:grpSp>
          <p:nvGrpSpPr>
            <p:cNvPr id="11" name="Group 11"/>
            <p:cNvGrpSpPr/>
            <p:nvPr/>
          </p:nvGrpSpPr>
          <p:grpSpPr>
            <a:xfrm>
              <a:off x="6976078" y="8265058"/>
              <a:ext cx="1147400" cy="342461"/>
              <a:chOff x="0" y="0"/>
              <a:chExt cx="2428858" cy="724933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428858" cy="724933"/>
              </a:xfrm>
              <a:custGeom>
                <a:avLst/>
                <a:gdLst/>
                <a:ahLst/>
                <a:cxnLst/>
                <a:rect l="l" t="t" r="r" b="b"/>
                <a:pathLst>
                  <a:path w="2428858" h="724933">
                    <a:moveTo>
                      <a:pt x="2304398" y="724933"/>
                    </a:moveTo>
                    <a:lnTo>
                      <a:pt x="124460" y="724933"/>
                    </a:lnTo>
                    <a:cubicBezTo>
                      <a:pt x="55880" y="724933"/>
                      <a:pt x="0" y="669053"/>
                      <a:pt x="0" y="600473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04398" y="0"/>
                    </a:lnTo>
                    <a:cubicBezTo>
                      <a:pt x="2372978" y="0"/>
                      <a:pt x="2428858" y="55880"/>
                      <a:pt x="2428858" y="124460"/>
                    </a:cubicBezTo>
                    <a:lnTo>
                      <a:pt x="2428858" y="600473"/>
                    </a:lnTo>
                    <a:cubicBezTo>
                      <a:pt x="2428858" y="669053"/>
                      <a:pt x="2372978" y="724933"/>
                      <a:pt x="2304398" y="724933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6948878" y="7951730"/>
              <a:ext cx="1147400" cy="53860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  <a:spcBef>
                  <a:spcPct val="0"/>
                </a:spcBef>
              </a:pPr>
              <a:r>
                <a:rPr lang="en-US" sz="4200" spc="210" dirty="0" err="1">
                  <a:solidFill>
                    <a:srgbClr val="5D5D5D"/>
                  </a:solidFill>
                  <a:latin typeface="+mj-lt"/>
                  <a:ea typeface="Lato"/>
                  <a:cs typeface="Lato"/>
                  <a:sym typeface="Lato"/>
                </a:rPr>
                <a:t>產業</a:t>
              </a:r>
              <a:endParaRPr lang="en-US" sz="4200" spc="21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329646" y="8126475"/>
            <a:ext cx="8765204" cy="1131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47"/>
              </a:lnSpc>
            </a:pPr>
            <a:r>
              <a:rPr lang="en-US" sz="2799" spc="139" dirty="0" err="1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以</a:t>
            </a:r>
            <a:r>
              <a:rPr lang="en-US" sz="2799" b="1" spc="139" dirty="0" err="1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農業</a:t>
            </a:r>
            <a:r>
              <a:rPr lang="en-US" sz="2799" spc="139" dirty="0" err="1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和</a:t>
            </a:r>
            <a:r>
              <a:rPr lang="en-US" sz="2799" b="1" spc="139" dirty="0" err="1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食品加工</a:t>
            </a:r>
            <a:r>
              <a:rPr lang="en-US" sz="2799" spc="139" dirty="0" err="1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為主，提供從飼料、生產到肉品加工的全鏈條服務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。</a:t>
            </a:r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26AC0D39-02A5-BB1B-871A-E426C9395AA0}"/>
              </a:ext>
            </a:extLst>
          </p:cNvPr>
          <p:cNvGrpSpPr/>
          <p:nvPr/>
        </p:nvGrpSpPr>
        <p:grpSpPr>
          <a:xfrm>
            <a:off x="6948878" y="4713835"/>
            <a:ext cx="1174600" cy="655790"/>
            <a:chOff x="6948878" y="4582509"/>
            <a:chExt cx="1174600" cy="655790"/>
          </a:xfrm>
        </p:grpSpPr>
        <p:grpSp>
          <p:nvGrpSpPr>
            <p:cNvPr id="17" name="Group 17"/>
            <p:cNvGrpSpPr/>
            <p:nvPr/>
          </p:nvGrpSpPr>
          <p:grpSpPr>
            <a:xfrm>
              <a:off x="6976078" y="4895838"/>
              <a:ext cx="1147400" cy="342461"/>
              <a:chOff x="0" y="0"/>
              <a:chExt cx="2428858" cy="724933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2428858" cy="724933"/>
              </a:xfrm>
              <a:custGeom>
                <a:avLst/>
                <a:gdLst/>
                <a:ahLst/>
                <a:cxnLst/>
                <a:rect l="l" t="t" r="r" b="b"/>
                <a:pathLst>
                  <a:path w="2428858" h="724933">
                    <a:moveTo>
                      <a:pt x="2304398" y="724933"/>
                    </a:moveTo>
                    <a:lnTo>
                      <a:pt x="124460" y="724933"/>
                    </a:lnTo>
                    <a:cubicBezTo>
                      <a:pt x="55880" y="724933"/>
                      <a:pt x="0" y="669053"/>
                      <a:pt x="0" y="600473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04398" y="0"/>
                    </a:lnTo>
                    <a:cubicBezTo>
                      <a:pt x="2372978" y="0"/>
                      <a:pt x="2428858" y="55880"/>
                      <a:pt x="2428858" y="124460"/>
                    </a:cubicBezTo>
                    <a:lnTo>
                      <a:pt x="2428858" y="600473"/>
                    </a:lnTo>
                    <a:cubicBezTo>
                      <a:pt x="2428858" y="669053"/>
                      <a:pt x="2372978" y="724933"/>
                      <a:pt x="2304398" y="724933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6948878" y="4582509"/>
              <a:ext cx="1147400" cy="53860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  <a:spcBef>
                  <a:spcPct val="0"/>
                </a:spcBef>
              </a:pPr>
              <a:r>
                <a:rPr lang="en-US" sz="4200" spc="210" dirty="0" err="1">
                  <a:solidFill>
                    <a:srgbClr val="5D5D5D"/>
                  </a:solidFill>
                  <a:latin typeface="+mj-lt"/>
                  <a:ea typeface="Lato"/>
                  <a:cs typeface="Lato"/>
                  <a:sym typeface="Lato"/>
                </a:rPr>
                <a:t>背景</a:t>
              </a:r>
              <a:endParaRPr lang="en-US" sz="4200" spc="21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8329646" y="4682773"/>
            <a:ext cx="8765204" cy="3052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公司早期從</a:t>
            </a:r>
            <a:r>
              <a:rPr lang="en-US" sz="2799" b="1" spc="139" dirty="0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農牧業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出發，逐步由傳統性生產事業轉型成為</a:t>
            </a:r>
            <a:r>
              <a:rPr lang="en-US" sz="2799" b="1" spc="139" dirty="0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多角化消費性事業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。目前包含事業體有現代化食品業、零售業、銷售業、電信與其他事業。</a:t>
            </a:r>
          </a:p>
          <a:p>
            <a:pPr algn="l">
              <a:lnSpc>
                <a:spcPts val="4899"/>
              </a:lnSpc>
            </a:pPr>
            <a:r>
              <a:rPr lang="en-US" sz="2799" spc="139" dirty="0" err="1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商品廣泛銷售在各種連鎖速食店、超商、傳統市場、量販超市營養午餐團膳、經銷商、購物網等等通路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。</a:t>
            </a:r>
          </a:p>
        </p:txBody>
      </p:sp>
      <p:sp>
        <p:nvSpPr>
          <p:cNvPr id="32" name="Slide Number Placeholder 3">
            <a:extLst>
              <a:ext uri="{FF2B5EF4-FFF2-40B4-BE49-F238E27FC236}">
                <a16:creationId xmlns:a16="http://schemas.microsoft.com/office/drawing/2014/main" id="{4BF32FA1-28B0-5ADE-D4EB-C6E4BF51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 vert="horz" lIns="91440" tIns="45720" rIns="91440" bIns="45720" rtlCol="0" anchor="ctr"/>
          <a:lstStyle/>
          <a:p>
            <a:fld id="{B6F15528-21DE-4FAA-801E-634DDDAF4B2B}" type="slidenum">
              <a:rPr lang="en-US" sz="2000" b="1" smtClean="0">
                <a:solidFill>
                  <a:srgbClr val="FFC000"/>
                </a:solidFill>
              </a:rPr>
              <a:pPr/>
              <a:t>4</a:t>
            </a:fld>
            <a:endParaRPr lang="en-US" sz="2000" b="1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5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3" grpId="0"/>
      <p:bldP spid="2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1DCA9-CF22-8A99-3C88-A3EB5BC5B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330A7BC0-87A6-8F42-4CCA-0E82C182BE27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5B23F61E-C6F2-0C44-40A7-E41D9F911E7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7384EF55-83AB-AAA3-F7D4-5C9A4A194BBC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73529B8-4359-E90A-0181-2B841107456B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8C5202B8-1100-14B5-A3EB-A5AAEDFA1CCF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A89CC138-344A-DD66-498F-797707011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0312346"/>
              </p:ext>
            </p:extLst>
          </p:nvPr>
        </p:nvGraphicFramePr>
        <p:xfrm>
          <a:off x="1371600" y="1943100"/>
          <a:ext cx="15389504" cy="334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負債比率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62.23%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62.65%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64.05%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51.21%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50.92%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53.65%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負債佔股東權益比率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164.78%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167.74%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178.19%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104.96%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103.75%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115.74%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權益乘數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2.66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2.04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2.09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2.10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5F91A14D-128C-9CD0-9BC3-E474966E3FFC}"/>
              </a:ext>
            </a:extLst>
          </p:cNvPr>
          <p:cNvSpPr txBox="1"/>
          <p:nvPr/>
        </p:nvSpPr>
        <p:spPr>
          <a:xfrm>
            <a:off x="1219200" y="2514779"/>
            <a:ext cx="3959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資本結構分析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D94FA5A1-CC95-C327-BA9B-8A901B48F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40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0F614D0E-D85C-19A1-DB32-352D2CE43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425302"/>
              </p:ext>
            </p:extLst>
          </p:nvPr>
        </p:nvGraphicFramePr>
        <p:xfrm>
          <a:off x="1371600" y="5285740"/>
          <a:ext cx="15389502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稅前息前淨利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28,416,802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26,881,771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24,785,609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67,791,393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63,584,569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59,536,826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除：平均股東權益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10,674,996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9,855,091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9,040,386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33,168,714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30,356,486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14,448,113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3" name="矩形: 圓角 2">
            <a:extLst>
              <a:ext uri="{FF2B5EF4-FFF2-40B4-BE49-F238E27FC236}">
                <a16:creationId xmlns:a16="http://schemas.microsoft.com/office/drawing/2014/main" id="{4D9AE203-F775-DDAD-7C0D-860B3C06B8E7}"/>
              </a:ext>
            </a:extLst>
          </p:cNvPr>
          <p:cNvSpPr/>
          <p:nvPr/>
        </p:nvSpPr>
        <p:spPr>
          <a:xfrm>
            <a:off x="5112414" y="7416997"/>
            <a:ext cx="8063172" cy="1828800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兩家公司的權益乘數維持在穩定範圍</a:t>
            </a:r>
            <a:endParaRPr lang="zh-TW" altLang="en-US" sz="32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6638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235F5-5D49-CF8C-4F68-75AD375CB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FACD1597-B91B-7EE2-4654-05D944CDF904}"/>
              </a:ext>
            </a:extLst>
          </p:cNvPr>
          <p:cNvSpPr/>
          <p:nvPr/>
        </p:nvSpPr>
        <p:spPr>
          <a:xfrm>
            <a:off x="10179606" y="6972300"/>
            <a:ext cx="6310790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卜蜂高於大成也接近於產業平均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表示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償債能力強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2679DBD3-E618-43F1-8150-5B45A58EED53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3C1007F4-BBF2-885A-BBBF-D06FA0B2C79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1B2FE8A7-5C80-B35A-2C19-9152A4BACB05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9B88282-87C7-8549-34AD-0CCF53EF1AD1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0C8E735F-90D4-1ED0-34FF-58A8906409A2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B5492ABE-D122-6A66-BE13-461F7E9FB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59892"/>
              </p:ext>
            </p:extLst>
          </p:nvPr>
        </p:nvGraphicFramePr>
        <p:xfrm>
          <a:off x="1755496" y="1943100"/>
          <a:ext cx="15694304" cy="308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1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賺取利息倍數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9.17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14.03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13.59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8.61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9.23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6.44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營業活動現金流量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占總負債比率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18.30%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24.15%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8.30%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21.84%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29.59%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6608686B-72D1-0E70-466E-7E59D231AAAB}"/>
              </a:ext>
            </a:extLst>
          </p:cNvPr>
          <p:cNvSpPr txBox="1"/>
          <p:nvPr/>
        </p:nvSpPr>
        <p:spPr>
          <a:xfrm>
            <a:off x="460096" y="1866900"/>
            <a:ext cx="54073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盈餘與營業活動現金流量償債能力分析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3701FF26-763D-433F-A69B-9E5CBAE4B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41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87AAC604-CA75-A60A-3CD7-EED19DEBE9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8254238"/>
              </p:ext>
            </p:extLst>
          </p:nvPr>
        </p:nvGraphicFramePr>
        <p:xfrm>
          <a:off x="838200" y="5590949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06F2FA65-1984-3116-1E03-50831FFB7E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0883541"/>
              </p:ext>
            </p:extLst>
          </p:nvPr>
        </p:nvGraphicFramePr>
        <p:xfrm>
          <a:off x="8915397" y="5753100"/>
          <a:ext cx="8763003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賺取利息倍數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9.65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13.52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營業活動現金流量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占總負債比率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4.92%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4.15%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4.04%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69785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24D8321A-A370-BA77-023F-4D1B3F106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023076"/>
              </p:ext>
            </p:extLst>
          </p:nvPr>
        </p:nvGraphicFramePr>
        <p:xfrm>
          <a:off x="1752600" y="3980466"/>
          <a:ext cx="15697200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389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稅前息前淨利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2,293,129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2,927,334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2,003,679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5,336,706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6,020,280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3,058,204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除：利息支出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249,978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208,594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147,433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619,952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652,496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474,887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2FC82AFC-5BDF-0C90-11A6-D16213F7100B}"/>
              </a:ext>
            </a:extLst>
          </p:cNvPr>
          <p:cNvSpPr/>
          <p:nvPr/>
        </p:nvSpPr>
        <p:spPr>
          <a:xfrm>
            <a:off x="10187858" y="6972300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大成的在逐漸增高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償債能力有好轉的跡象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0745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/>
      <p:bldGraphic spid="3" grpId="0">
        <p:bldAsOne/>
      </p:bldGraphic>
      <p:bldP spid="1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52BFD-A7D4-77EC-0680-6214E4147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02982533-A22C-93AF-044E-68044FB7D034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E8DB60A-ACDC-B643-7713-C1418AA1386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009A07C-0AE5-2808-1CE5-52C4DC86440D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7215F27-5814-457B-7F66-2924D0CDF83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65E6CC56-9A56-CBE9-05BD-95B8E3F378A5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9929121E-5CB7-A62B-7BC1-3C4326C26554}"/>
              </a:ext>
            </a:extLst>
          </p:cNvPr>
          <p:cNvGraphicFramePr>
            <a:graphicFrameLocks noGrp="1"/>
          </p:cNvGraphicFramePr>
          <p:nvPr/>
        </p:nvGraphicFramePr>
        <p:xfrm>
          <a:off x="1755496" y="1943100"/>
          <a:ext cx="15694304" cy="308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14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賺取利息倍數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9.17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14.03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13.59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8.61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9.23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6.44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營業活動現金流量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占總負債比率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18.30%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24.15%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8.30%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21.84%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29.59%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9E3274E8-6CC6-7FFB-5AB9-B4817DCA1595}"/>
              </a:ext>
            </a:extLst>
          </p:cNvPr>
          <p:cNvSpPr txBox="1"/>
          <p:nvPr/>
        </p:nvSpPr>
        <p:spPr>
          <a:xfrm>
            <a:off x="460096" y="1866900"/>
            <a:ext cx="54073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盈餘與營業活動現金流量償債能力分析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D05E1C2F-B766-2DF3-9033-1946B1EF4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42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DF8F0504-F4C9-3E8D-43E4-0F5EE11FDC5C}"/>
              </a:ext>
            </a:extLst>
          </p:cNvPr>
          <p:cNvGraphicFramePr>
            <a:graphicFrameLocks noGrp="1"/>
          </p:cNvGraphicFramePr>
          <p:nvPr/>
        </p:nvGraphicFramePr>
        <p:xfrm>
          <a:off x="8915397" y="5753100"/>
          <a:ext cx="8763003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賺取利息倍數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9.3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9.65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13.52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倍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營業活動現金流量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占總負債比率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4.92%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4.15%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4.04%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69785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CCAB28A7-C782-1199-0DAB-4D54EE0898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2928543"/>
              </p:ext>
            </p:extLst>
          </p:nvPr>
        </p:nvGraphicFramePr>
        <p:xfrm>
          <a:off x="1752600" y="5031740"/>
          <a:ext cx="15697200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3898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7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2,293,129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2,927,334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2,003,679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5,336,706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6,020,280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3,058,204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249,978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208,594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147,433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619,952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652,496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474,887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83E082F8-ADF1-D356-37A4-EDCE0FB6B86B}"/>
              </a:ext>
            </a:extLst>
          </p:cNvPr>
          <p:cNvSpPr/>
          <p:nvPr/>
        </p:nvSpPr>
        <p:spPr>
          <a:xfrm>
            <a:off x="1359890" y="5824394"/>
            <a:ext cx="6677543" cy="2298314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與同業比較起來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兩家公司的償付負債能力都是優的</a:t>
            </a:r>
          </a:p>
        </p:txBody>
      </p:sp>
    </p:spTree>
    <p:extLst>
      <p:ext uri="{BB962C8B-B14F-4D97-AF65-F5344CB8AC3E}">
        <p14:creationId xmlns:p14="http://schemas.microsoft.com/office/powerpoint/2010/main" val="2928120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B2FFD8-89FF-92C3-694E-8BFE0E54B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3FCD9C92-A9F2-5B8F-610C-F178AE1949C8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194742B-FE09-47EF-2A77-9CB84DD2D5D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7BB37647-0F5C-E667-9678-44C20CAF1E31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90264FD-1EAC-BC8E-B3DC-9519E33BE4F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053FD518-84A6-DF82-471B-8BBCCFD84C78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99AB64AD-9D9A-83C4-747D-0B74BD0CB9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7896034"/>
              </p:ext>
            </p:extLst>
          </p:nvPr>
        </p:nvGraphicFramePr>
        <p:xfrm>
          <a:off x="19050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營業成本率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83.56%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82.85%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86.61%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t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85.60%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t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86.54%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t" latinLnBrk="0" hangingPunct="1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89.97%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6B3254EF-CF55-1BA9-FA0E-0E0C76CA41F3}"/>
              </a:ext>
            </a:extLst>
          </p:cNvPr>
          <p:cNvSpPr txBox="1"/>
          <p:nvPr/>
        </p:nvSpPr>
        <p:spPr>
          <a:xfrm>
            <a:off x="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獲利能力衡量指標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C1337CA8-3562-0EE8-C85C-AB86768ED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43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C460141-7F2C-D029-04BB-8AF17588A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942928"/>
              </p:ext>
            </p:extLst>
          </p:nvPr>
        </p:nvGraphicFramePr>
        <p:xfrm>
          <a:off x="1905000" y="3980466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營業成本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23,360,580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24,157,745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25,082,443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87,948,997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96,148,202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101,938,516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除：營業淨利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11" name="圖表 10">
            <a:extLst>
              <a:ext uri="{FF2B5EF4-FFF2-40B4-BE49-F238E27FC236}">
                <a16:creationId xmlns:a16="http://schemas.microsoft.com/office/drawing/2014/main" id="{092EEE70-A302-DA87-900B-79A4CCF2A1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0075230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279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Graphic spid="11" grpId="0">
        <p:bldAsOne/>
      </p:bldGraphic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012DA-8832-3892-A066-9B99BE728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7C4AB0DF-DF46-9A26-1B16-56D440B0A4E3}"/>
              </a:ext>
            </a:extLst>
          </p:cNvPr>
          <p:cNvGraphicFramePr>
            <a:graphicFrameLocks noGrp="1"/>
          </p:cNvGraphicFramePr>
          <p:nvPr/>
        </p:nvGraphicFramePr>
        <p:xfrm>
          <a:off x="9144000" y="423692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營業毛利率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25.20%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18.34%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22.46%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pSp>
        <p:nvGrpSpPr>
          <p:cNvPr id="4" name="Group 4">
            <a:extLst>
              <a:ext uri="{FF2B5EF4-FFF2-40B4-BE49-F238E27FC236}">
                <a16:creationId xmlns:a16="http://schemas.microsoft.com/office/drawing/2014/main" id="{20B8E506-749B-2273-4080-85F8EA21BF8C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5E1107B-EC2A-D0D8-6391-C1AF122E493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D85257D-2229-00F0-D54C-B43BA3E944D9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D2DDD17-FB11-4515-0C1B-36297BD9C78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EE1F44F3-A28B-EC31-D223-2428938B972D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5704652F-D1AD-85D2-28A8-71EC78758FE4}"/>
              </a:ext>
            </a:extLst>
          </p:cNvPr>
          <p:cNvGraphicFramePr>
            <a:graphicFrameLocks noGrp="1"/>
          </p:cNvGraphicFramePr>
          <p:nvPr/>
        </p:nvGraphicFramePr>
        <p:xfrm>
          <a:off x="19050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營業毛利率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16.44%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17.15%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13.39%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14.40%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13.46%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10.03%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3C107AB4-43D3-543C-AD63-AD4C415674CC}"/>
              </a:ext>
            </a:extLst>
          </p:cNvPr>
          <p:cNvSpPr txBox="1"/>
          <p:nvPr/>
        </p:nvSpPr>
        <p:spPr>
          <a:xfrm>
            <a:off x="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獲利能力衡量指標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8D3FAB58-A989-CD87-3A4B-2018A46D8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44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8A452D4C-FD08-D9A8-0951-A92C1FC3036B}"/>
              </a:ext>
            </a:extLst>
          </p:cNvPr>
          <p:cNvGraphicFramePr>
            <a:graphicFrameLocks noGrp="1"/>
          </p:cNvGraphicFramePr>
          <p:nvPr/>
        </p:nvGraphicFramePr>
        <p:xfrm>
          <a:off x="1905000" y="3980466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營業毛利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4,596,678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5,002,004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3,876,777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14,800,066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14,960,727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11,358,770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除：營業淨利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11" name="圖表 10">
            <a:extLst>
              <a:ext uri="{FF2B5EF4-FFF2-40B4-BE49-F238E27FC236}">
                <a16:creationId xmlns:a16="http://schemas.microsoft.com/office/drawing/2014/main" id="{AA143373-A3BB-A215-BE41-4EDC3BED0CCC}"/>
              </a:ext>
            </a:extLst>
          </p:cNvPr>
          <p:cNvGraphicFramePr/>
          <p:nvPr/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405FF691-2B07-F893-A2ED-86A3B8A49E49}"/>
              </a:ext>
            </a:extLst>
          </p:cNvPr>
          <p:cNvSpPr/>
          <p:nvPr/>
        </p:nvSpPr>
        <p:spPr>
          <a:xfrm>
            <a:off x="9677400" y="5999966"/>
            <a:ext cx="6677543" cy="1886734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兩家毛利率都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低於產業平均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產品競爭能力較差</a:t>
            </a:r>
          </a:p>
        </p:txBody>
      </p:sp>
    </p:spTree>
    <p:extLst>
      <p:ext uri="{BB962C8B-B14F-4D97-AF65-F5344CB8AC3E}">
        <p14:creationId xmlns:p14="http://schemas.microsoft.com/office/powerpoint/2010/main" val="3889313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Graphic spid="11" grpId="0">
        <p:bldAsOne/>
      </p:bldGraphic>
      <p:bldP spid="1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49973-8A3D-50F3-1A0A-46CB6EC06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D7751F96-783A-9B3D-5D2A-827D61EE50CB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CA2D3DA-1C9A-08DD-D738-DD785FD3CA6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5C2A0E78-0E75-6E40-6A4F-42D8B9FBA01D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7352947-6E13-4664-95D3-F0D50CA6DEB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E3B5BDD4-3ACF-5E7C-B7C8-200368D59A1E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1E6C511E-088D-0194-D2E2-E78A884F8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096654"/>
              </p:ext>
            </p:extLst>
          </p:nvPr>
        </p:nvGraphicFramePr>
        <p:xfrm>
          <a:off x="19050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營業利益率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8.20%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10.04%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6.92%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5.19%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5.42%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FD39A0AE-97B5-77C3-9A42-E211B75F6BDE}"/>
              </a:ext>
            </a:extLst>
          </p:cNvPr>
          <p:cNvSpPr txBox="1"/>
          <p:nvPr/>
        </p:nvSpPr>
        <p:spPr>
          <a:xfrm>
            <a:off x="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獲利能力衡量指標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D9B57D4E-994D-5D4D-A12C-DA8695E79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45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F49F358F-8E4A-AC3D-F1C8-607C102A34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6136455"/>
              </p:ext>
            </p:extLst>
          </p:nvPr>
        </p:nvGraphicFramePr>
        <p:xfrm>
          <a:off x="9144000" y="423692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營業利益率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2.98%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-6.07%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-0.07%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70ED90BA-49A8-E530-6124-C69CE9CD4F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223614"/>
              </p:ext>
            </p:extLst>
          </p:nvPr>
        </p:nvGraphicFramePr>
        <p:xfrm>
          <a:off x="1905000" y="3947237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營業利益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2,293,129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2,927,334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2,003,679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5,336,706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6,020,280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3,058,204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除：營業淨利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F19D9E32-E992-475C-BCD9-E092F5C14B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4172238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BB3AFEE1-6A80-B447-ED14-73FC3C646CE5}"/>
              </a:ext>
            </a:extLst>
          </p:cNvPr>
          <p:cNvSpPr/>
          <p:nvPr/>
        </p:nvSpPr>
        <p:spPr>
          <a:xfrm>
            <a:off x="9677400" y="5999966"/>
            <a:ext cx="6677543" cy="1886734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兩家比率都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皆優於產業平均產品</a:t>
            </a:r>
          </a:p>
        </p:txBody>
      </p:sp>
    </p:spTree>
    <p:extLst>
      <p:ext uri="{BB962C8B-B14F-4D97-AF65-F5344CB8AC3E}">
        <p14:creationId xmlns:p14="http://schemas.microsoft.com/office/powerpoint/2010/main" val="179974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967FC-371D-98F3-3392-90C7542F5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CA877133-2ED8-C45D-8D90-F33B4A4701A2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8FAC3FA-ED49-5028-5FCA-7FDC0C3B2AA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C2388AE-F58D-BDB6-AD5C-784C1804F6DB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2C08F7D-1A81-FCBA-AE97-8E6652AFE2C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51F50B13-BB75-0910-14B4-CFB86244C085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4625699E-29CC-F813-9921-835BDDF265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127080"/>
              </p:ext>
            </p:extLst>
          </p:nvPr>
        </p:nvGraphicFramePr>
        <p:xfrm>
          <a:off x="19050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營業外收支率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-0.39%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-0.26%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-0.05%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0.32%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889B25-7B7F-871F-3FBD-2F041F6C5CC6}"/>
              </a:ext>
            </a:extLst>
          </p:cNvPr>
          <p:cNvSpPr txBox="1"/>
          <p:nvPr/>
        </p:nvSpPr>
        <p:spPr>
          <a:xfrm>
            <a:off x="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獲利能力衡量指標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2B453DCF-6232-F692-A8FD-8A8C6285C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46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8F4B2D4E-225D-772E-B190-DFF75372D9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0302310"/>
              </p:ext>
            </p:extLst>
          </p:nvPr>
        </p:nvGraphicFramePr>
        <p:xfrm>
          <a:off x="1905000" y="3947237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營業外收支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61,958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-112,421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-75,436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282,952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-51,681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367,503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除：營業淨利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61B38F6D-44CE-8E0D-275F-9A2A436ED9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374822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20358D6-3DD6-FA24-EE9D-E071BF142CA8}"/>
              </a:ext>
            </a:extLst>
          </p:cNvPr>
          <p:cNvSpPr/>
          <p:nvPr/>
        </p:nvSpPr>
        <p:spPr>
          <a:xfrm>
            <a:off x="9677400" y="5999966"/>
            <a:ext cx="6677543" cy="1886734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兩間公司的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業外收益率低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而業內收益率高，獲益能力穩健</a:t>
            </a:r>
          </a:p>
        </p:txBody>
      </p:sp>
    </p:spTree>
    <p:extLst>
      <p:ext uri="{BB962C8B-B14F-4D97-AF65-F5344CB8AC3E}">
        <p14:creationId xmlns:p14="http://schemas.microsoft.com/office/powerpoint/2010/main" val="72190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1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E6A6E-771B-312B-1BED-3AEC5ACAF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593FE20A-629F-D90C-1EE2-5C0E0F7BDB74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070EF52-6439-304B-76AA-34048E53657D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AB8B33DC-BDFD-8167-8B98-B297F14E4A82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E08334C-9E14-8F01-B61E-F8387ACA41E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03257EAB-B511-2339-BDA5-12B54DD97099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F80389DF-1426-C2A0-2161-1F0BBCD548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620712"/>
              </p:ext>
            </p:extLst>
          </p:nvPr>
        </p:nvGraphicFramePr>
        <p:xfrm>
          <a:off x="19050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純益率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稅後淨利率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6.78%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7.74%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5.35%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4.30%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4.32%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2.52%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EDB62A83-F07E-C4CD-185A-B198AA5BA79E}"/>
              </a:ext>
            </a:extLst>
          </p:cNvPr>
          <p:cNvSpPr txBox="1"/>
          <p:nvPr/>
        </p:nvSpPr>
        <p:spPr>
          <a:xfrm>
            <a:off x="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獲利能力衡量指標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713E739-D067-29BC-D7FA-35B5E88B2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47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8FE333A8-D160-7E19-B9AA-0D2AD35042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038338"/>
              </p:ext>
            </p:extLst>
          </p:nvPr>
        </p:nvGraphicFramePr>
        <p:xfrm>
          <a:off x="9144000" y="423692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純益率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稅後淨利率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12.59%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-0.15%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12.48%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C93FC35A-F2A2-569B-EB88-BBA5D61E0C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2628455"/>
              </p:ext>
            </p:extLst>
          </p:nvPr>
        </p:nvGraphicFramePr>
        <p:xfrm>
          <a:off x="1905000" y="3947237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稅後淨利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1,896,242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2,256,436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1,550,174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4,416,069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4,803,465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2,850,126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除：營業淨利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0B8D50C3-4A13-8D45-ED03-3575261EBE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6674457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B985D461-5F6F-C9AD-CB7E-E68088829F34}"/>
              </a:ext>
            </a:extLst>
          </p:cNvPr>
          <p:cNvSpPr/>
          <p:nvPr/>
        </p:nvSpPr>
        <p:spPr>
          <a:xfrm>
            <a:off x="9677400" y="5999966"/>
            <a:ext cx="7333254" cy="1886734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兩家公司與同業獲利能力比起來是弱的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但幅度沒有變動那麼大</a:t>
            </a:r>
          </a:p>
        </p:txBody>
      </p:sp>
    </p:spTree>
    <p:extLst>
      <p:ext uri="{BB962C8B-B14F-4D97-AF65-F5344CB8AC3E}">
        <p14:creationId xmlns:p14="http://schemas.microsoft.com/office/powerpoint/2010/main" val="217067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83791-F32A-7901-9490-1A6935D33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E4C98800-48E2-17A7-9ABD-2F1B264291B0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20B2CD6-EBAF-A27F-EEFC-01040DFE6616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CA63F68A-D373-ACC6-4E14-075329543345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D245C6D-0E19-7B60-FE7A-C6218E05CB0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546A3511-54B0-D2F1-700F-F68E1912C9D4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9F9B8DFE-3886-4F22-5C99-06A7154009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053364"/>
              </p:ext>
            </p:extLst>
          </p:nvPr>
        </p:nvGraphicFramePr>
        <p:xfrm>
          <a:off x="19050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每股盈餘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元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6.55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元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7.70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元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5.28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元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4.21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元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4.81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元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2.59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元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7B10AE1D-6F63-9CD2-FB7E-DABA67654857}"/>
              </a:ext>
            </a:extLst>
          </p:cNvPr>
          <p:cNvSpPr txBox="1"/>
          <p:nvPr/>
        </p:nvSpPr>
        <p:spPr>
          <a:xfrm>
            <a:off x="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獲利能力衡量指標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5E84E90C-1900-6805-E03B-95DA5CD71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48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C9E4C098-19A8-0034-B2B3-DFD67438E7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417179"/>
              </p:ext>
            </p:extLst>
          </p:nvPr>
        </p:nvGraphicFramePr>
        <p:xfrm>
          <a:off x="1905000" y="3947237"/>
          <a:ext cx="15389508" cy="1640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除：母公司稅後淨利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1,929,846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2,268,965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1,555,380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3,529,389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4,069,204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2,193,061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122685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加權平均普通股股數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千股</a:t>
                      </a:r>
                      <a:r>
                        <a:rPr lang="en-US" altLang="zh-TW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294,790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294,790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294,790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839,315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845,707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845,707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682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A44B6-E5E2-4300-112E-47A724915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E04155E1-B5C6-3384-C6C4-5441F282A6A6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4CFDB87-F398-385C-9A4D-03BEE557B42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8F2AA51-20B8-9DEA-D08C-692F54342F36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51FEC77-58DF-2E00-472F-C815FC153AC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FFBF68B0-A3F7-C2A6-DBC4-89F9190338A2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D883D97F-89DB-1099-692E-DC1E16D321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031984"/>
              </p:ext>
            </p:extLst>
          </p:nvPr>
        </p:nvGraphicFramePr>
        <p:xfrm>
          <a:off x="19050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總資產報酬率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7.38%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9.01%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6.73%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5.78%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6.73%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4.15%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3034B6BE-6ADE-A179-998F-FE11FCA04D7B}"/>
              </a:ext>
            </a:extLst>
          </p:cNvPr>
          <p:cNvSpPr txBox="1"/>
          <p:nvPr/>
        </p:nvSpPr>
        <p:spPr>
          <a:xfrm>
            <a:off x="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獲利能力衡量指標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B6C6F83-607C-AB14-F150-6303FB9FD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49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0FA1B169-D06B-EA36-E24F-37F320D4A7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263459"/>
              </p:ext>
            </p:extLst>
          </p:nvPr>
        </p:nvGraphicFramePr>
        <p:xfrm>
          <a:off x="9144000" y="423692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5611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總資產報酬率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1.02%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0.85%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1.43%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33491464-6C50-4BE4-3B70-EE9E66C0EF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1228433"/>
              </p:ext>
            </p:extLst>
          </p:nvPr>
        </p:nvGraphicFramePr>
        <p:xfrm>
          <a:off x="1905000" y="3947237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稅後息前淨利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2,096,224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2,423,311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1,668,120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3,920,107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4,281,468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2,470,216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除：平均總資產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28,416,802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26,881,771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24,785,609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67,791,393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63,584,569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59,536,826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EBCBAD98-103D-9B22-940B-4AFCEE1993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7359829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3E00A86-652F-D6A8-75B4-899D47780EEE}"/>
              </a:ext>
            </a:extLst>
          </p:cNvPr>
          <p:cNvSpPr/>
          <p:nvPr/>
        </p:nvSpPr>
        <p:spPr>
          <a:xfrm>
            <a:off x="9677400" y="5999966"/>
            <a:ext cx="6677543" cy="1886734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兩家公司與同業相比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獲利能力較強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但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卜蜂依舊是贏過大成</a:t>
            </a:r>
          </a:p>
        </p:txBody>
      </p:sp>
    </p:spTree>
    <p:extLst>
      <p:ext uri="{BB962C8B-B14F-4D97-AF65-F5344CB8AC3E}">
        <p14:creationId xmlns:p14="http://schemas.microsoft.com/office/powerpoint/2010/main" val="1432760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6272262" y="-2015738"/>
            <a:ext cx="4031476" cy="4031476"/>
            <a:chOff x="0" y="0"/>
            <a:chExt cx="1708150" cy="17081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9374565A-7225-EA95-A0EE-5F76DED28145}"/>
              </a:ext>
            </a:extLst>
          </p:cNvPr>
          <p:cNvGrpSpPr/>
          <p:nvPr/>
        </p:nvGrpSpPr>
        <p:grpSpPr>
          <a:xfrm>
            <a:off x="6705600" y="1800617"/>
            <a:ext cx="3203693" cy="2123683"/>
            <a:chOff x="6705600" y="1800617"/>
            <a:chExt cx="3203693" cy="2123683"/>
          </a:xfrm>
        </p:grpSpPr>
        <p:grpSp>
          <p:nvGrpSpPr>
            <p:cNvPr id="11" name="Group 11"/>
            <p:cNvGrpSpPr/>
            <p:nvPr/>
          </p:nvGrpSpPr>
          <p:grpSpPr>
            <a:xfrm>
              <a:off x="6959301" y="1800617"/>
              <a:ext cx="2696291" cy="619367"/>
              <a:chOff x="0" y="0"/>
              <a:chExt cx="3595054" cy="825822"/>
            </a:xfrm>
          </p:grpSpPr>
          <p:grpSp>
            <p:nvGrpSpPr>
              <p:cNvPr id="12" name="Group 12"/>
              <p:cNvGrpSpPr/>
              <p:nvPr/>
            </p:nvGrpSpPr>
            <p:grpSpPr>
              <a:xfrm>
                <a:off x="0" y="0"/>
                <a:ext cx="3595054" cy="825822"/>
                <a:chOff x="0" y="0"/>
                <a:chExt cx="710134" cy="163125"/>
              </a:xfrm>
            </p:grpSpPr>
            <p:sp>
              <p:nvSpPr>
                <p:cNvPr id="13" name="Freeform 13"/>
                <p:cNvSpPr/>
                <p:nvPr/>
              </p:nvSpPr>
              <p:spPr>
                <a:xfrm>
                  <a:off x="0" y="0"/>
                  <a:ext cx="710134" cy="16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134" h="163125">
                      <a:moveTo>
                        <a:pt x="81563" y="0"/>
                      </a:moveTo>
                      <a:lnTo>
                        <a:pt x="628572" y="0"/>
                      </a:lnTo>
                      <a:cubicBezTo>
                        <a:pt x="673617" y="0"/>
                        <a:pt x="710134" y="36517"/>
                        <a:pt x="710134" y="81563"/>
                      </a:cubicBezTo>
                      <a:lnTo>
                        <a:pt x="710134" y="81563"/>
                      </a:lnTo>
                      <a:cubicBezTo>
                        <a:pt x="710134" y="103194"/>
                        <a:pt x="701541" y="123940"/>
                        <a:pt x="686245" y="139236"/>
                      </a:cubicBezTo>
                      <a:cubicBezTo>
                        <a:pt x="670949" y="154532"/>
                        <a:pt x="650203" y="163125"/>
                        <a:pt x="628572" y="163125"/>
                      </a:cubicBezTo>
                      <a:lnTo>
                        <a:pt x="81563" y="163125"/>
                      </a:lnTo>
                      <a:cubicBezTo>
                        <a:pt x="59931" y="163125"/>
                        <a:pt x="39185" y="154532"/>
                        <a:pt x="23889" y="139236"/>
                      </a:cubicBezTo>
                      <a:cubicBezTo>
                        <a:pt x="8593" y="123940"/>
                        <a:pt x="0" y="103194"/>
                        <a:pt x="0" y="81563"/>
                      </a:cubicBezTo>
                      <a:lnTo>
                        <a:pt x="0" y="81563"/>
                      </a:lnTo>
                      <a:cubicBezTo>
                        <a:pt x="0" y="59931"/>
                        <a:pt x="8593" y="39185"/>
                        <a:pt x="23889" y="23889"/>
                      </a:cubicBezTo>
                      <a:cubicBezTo>
                        <a:pt x="39185" y="8593"/>
                        <a:pt x="59931" y="0"/>
                        <a:pt x="81563" y="0"/>
                      </a:cubicBezTo>
                      <a:close/>
                    </a:path>
                  </a:pathLst>
                </a:custGeom>
                <a:solidFill>
                  <a:srgbClr val="CA9200"/>
                </a:solidFill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4" name="TextBox 14"/>
                <p:cNvSpPr txBox="1"/>
                <p:nvPr/>
              </p:nvSpPr>
              <p:spPr>
                <a:xfrm>
                  <a:off x="0" y="-19050"/>
                  <a:ext cx="710134" cy="18217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990"/>
                    </a:lnSpc>
                  </a:pPr>
                  <a:endParaRPr>
                    <a:latin typeface="+mj-lt"/>
                  </a:endParaRPr>
                </a:p>
              </p:txBody>
            </p:sp>
          </p:grpSp>
          <p:sp>
            <p:nvSpPr>
              <p:cNvPr id="15" name="TextBox 15"/>
              <p:cNvSpPr txBox="1"/>
              <p:nvPr/>
            </p:nvSpPr>
            <p:spPr>
              <a:xfrm>
                <a:off x="732326" y="41437"/>
                <a:ext cx="2130403" cy="67627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4200"/>
                  </a:lnSpc>
                  <a:spcBef>
                    <a:spcPct val="0"/>
                  </a:spcBef>
                </a:pPr>
                <a:r>
                  <a:rPr lang="en-US" sz="3000" b="1" dirty="0" err="1">
                    <a:solidFill>
                      <a:srgbClr val="FFFFFF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農牧事業</a:t>
                </a:r>
                <a:endParaRPr lang="en-US" sz="3000" b="1" dirty="0">
                  <a:solidFill>
                    <a:srgbClr val="FFFFFF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6705600" y="2546605"/>
              <a:ext cx="3203693" cy="137769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飼料廠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種雞場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種豬生物科技中心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22CD68EB-E5CC-4F1C-D1CF-D893F3A43F97}"/>
              </a:ext>
            </a:extLst>
          </p:cNvPr>
          <p:cNvGrpSpPr/>
          <p:nvPr/>
        </p:nvGrpSpPr>
        <p:grpSpPr>
          <a:xfrm>
            <a:off x="10153217" y="1800617"/>
            <a:ext cx="2696291" cy="1895083"/>
            <a:chOff x="10153217" y="1800617"/>
            <a:chExt cx="2696291" cy="1895083"/>
          </a:xfrm>
        </p:grpSpPr>
        <p:grpSp>
          <p:nvGrpSpPr>
            <p:cNvPr id="16" name="Group 16"/>
            <p:cNvGrpSpPr/>
            <p:nvPr/>
          </p:nvGrpSpPr>
          <p:grpSpPr>
            <a:xfrm>
              <a:off x="10153217" y="1800617"/>
              <a:ext cx="2696291" cy="619367"/>
              <a:chOff x="0" y="0"/>
              <a:chExt cx="3595054" cy="825822"/>
            </a:xfrm>
          </p:grpSpPr>
          <p:grpSp>
            <p:nvGrpSpPr>
              <p:cNvPr id="17" name="Group 17"/>
              <p:cNvGrpSpPr/>
              <p:nvPr/>
            </p:nvGrpSpPr>
            <p:grpSpPr>
              <a:xfrm>
                <a:off x="0" y="0"/>
                <a:ext cx="3595054" cy="825822"/>
                <a:chOff x="0" y="0"/>
                <a:chExt cx="710134" cy="163125"/>
              </a:xfrm>
            </p:grpSpPr>
            <p:sp>
              <p:nvSpPr>
                <p:cNvPr id="18" name="Freeform 18"/>
                <p:cNvSpPr/>
                <p:nvPr/>
              </p:nvSpPr>
              <p:spPr>
                <a:xfrm>
                  <a:off x="0" y="0"/>
                  <a:ext cx="710134" cy="16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134" h="163125">
                      <a:moveTo>
                        <a:pt x="81563" y="0"/>
                      </a:moveTo>
                      <a:lnTo>
                        <a:pt x="628572" y="0"/>
                      </a:lnTo>
                      <a:cubicBezTo>
                        <a:pt x="673617" y="0"/>
                        <a:pt x="710134" y="36517"/>
                        <a:pt x="710134" y="81563"/>
                      </a:cubicBezTo>
                      <a:lnTo>
                        <a:pt x="710134" y="81563"/>
                      </a:lnTo>
                      <a:cubicBezTo>
                        <a:pt x="710134" y="103194"/>
                        <a:pt x="701541" y="123940"/>
                        <a:pt x="686245" y="139236"/>
                      </a:cubicBezTo>
                      <a:cubicBezTo>
                        <a:pt x="670949" y="154532"/>
                        <a:pt x="650203" y="163125"/>
                        <a:pt x="628572" y="163125"/>
                      </a:cubicBezTo>
                      <a:lnTo>
                        <a:pt x="81563" y="163125"/>
                      </a:lnTo>
                      <a:cubicBezTo>
                        <a:pt x="59931" y="163125"/>
                        <a:pt x="39185" y="154532"/>
                        <a:pt x="23889" y="139236"/>
                      </a:cubicBezTo>
                      <a:cubicBezTo>
                        <a:pt x="8593" y="123940"/>
                        <a:pt x="0" y="103194"/>
                        <a:pt x="0" y="81563"/>
                      </a:cubicBezTo>
                      <a:lnTo>
                        <a:pt x="0" y="81563"/>
                      </a:lnTo>
                      <a:cubicBezTo>
                        <a:pt x="0" y="59931"/>
                        <a:pt x="8593" y="39185"/>
                        <a:pt x="23889" y="23889"/>
                      </a:cubicBezTo>
                      <a:cubicBezTo>
                        <a:pt x="39185" y="8593"/>
                        <a:pt x="59931" y="0"/>
                        <a:pt x="81563" y="0"/>
                      </a:cubicBezTo>
                      <a:close/>
                    </a:path>
                  </a:pathLst>
                </a:custGeom>
                <a:solidFill>
                  <a:srgbClr val="CF9B01"/>
                </a:solidFill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9" name="TextBox 19"/>
                <p:cNvSpPr txBox="1"/>
                <p:nvPr/>
              </p:nvSpPr>
              <p:spPr>
                <a:xfrm>
                  <a:off x="0" y="-19050"/>
                  <a:ext cx="710134" cy="18217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990"/>
                    </a:lnSpc>
                  </a:pPr>
                  <a:endParaRPr>
                    <a:latin typeface="+mj-lt"/>
                  </a:endParaRPr>
                </a:p>
              </p:txBody>
            </p:sp>
          </p:grpSp>
          <p:sp>
            <p:nvSpPr>
              <p:cNvPr id="20" name="TextBox 20"/>
              <p:cNvSpPr txBox="1"/>
              <p:nvPr/>
            </p:nvSpPr>
            <p:spPr>
              <a:xfrm>
                <a:off x="0" y="41437"/>
                <a:ext cx="3595054" cy="67627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4200"/>
                  </a:lnSpc>
                  <a:spcBef>
                    <a:spcPct val="0"/>
                  </a:spcBef>
                </a:pPr>
                <a:r>
                  <a:rPr lang="en-US" sz="3000" b="1" dirty="0" err="1">
                    <a:solidFill>
                      <a:srgbClr val="FFFFFF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肉食品事業</a:t>
                </a:r>
                <a:endParaRPr lang="en-US" sz="3000" b="1" dirty="0">
                  <a:solidFill>
                    <a:srgbClr val="FFFFFF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10479962" y="2775205"/>
              <a:ext cx="2042800" cy="92049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生鮮屠宰場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食品加工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DC1E1FDD-E852-50BF-FE46-33D629A5EBDF}"/>
              </a:ext>
            </a:extLst>
          </p:cNvPr>
          <p:cNvGrpSpPr/>
          <p:nvPr/>
        </p:nvGrpSpPr>
        <p:grpSpPr>
          <a:xfrm>
            <a:off x="13381909" y="1800617"/>
            <a:ext cx="2696291" cy="2123683"/>
            <a:chOff x="13381909" y="1800617"/>
            <a:chExt cx="2696291" cy="2123683"/>
          </a:xfrm>
        </p:grpSpPr>
        <p:grpSp>
          <p:nvGrpSpPr>
            <p:cNvPr id="21" name="Group 21"/>
            <p:cNvGrpSpPr/>
            <p:nvPr/>
          </p:nvGrpSpPr>
          <p:grpSpPr>
            <a:xfrm>
              <a:off x="13381909" y="1800617"/>
              <a:ext cx="2696291" cy="619367"/>
              <a:chOff x="0" y="0"/>
              <a:chExt cx="3595054" cy="825822"/>
            </a:xfrm>
          </p:grpSpPr>
          <p:grpSp>
            <p:nvGrpSpPr>
              <p:cNvPr id="22" name="Group 22"/>
              <p:cNvGrpSpPr/>
              <p:nvPr/>
            </p:nvGrpSpPr>
            <p:grpSpPr>
              <a:xfrm>
                <a:off x="0" y="0"/>
                <a:ext cx="3595054" cy="825822"/>
                <a:chOff x="0" y="0"/>
                <a:chExt cx="710134" cy="163125"/>
              </a:xfrm>
            </p:grpSpPr>
            <p:sp>
              <p:nvSpPr>
                <p:cNvPr id="23" name="Freeform 23"/>
                <p:cNvSpPr/>
                <p:nvPr/>
              </p:nvSpPr>
              <p:spPr>
                <a:xfrm>
                  <a:off x="0" y="0"/>
                  <a:ext cx="710134" cy="16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134" h="163125">
                      <a:moveTo>
                        <a:pt x="81563" y="0"/>
                      </a:moveTo>
                      <a:lnTo>
                        <a:pt x="628572" y="0"/>
                      </a:lnTo>
                      <a:cubicBezTo>
                        <a:pt x="673617" y="0"/>
                        <a:pt x="710134" y="36517"/>
                        <a:pt x="710134" y="81563"/>
                      </a:cubicBezTo>
                      <a:lnTo>
                        <a:pt x="710134" y="81563"/>
                      </a:lnTo>
                      <a:cubicBezTo>
                        <a:pt x="710134" y="103194"/>
                        <a:pt x="701541" y="123940"/>
                        <a:pt x="686245" y="139236"/>
                      </a:cubicBezTo>
                      <a:cubicBezTo>
                        <a:pt x="670949" y="154532"/>
                        <a:pt x="650203" y="163125"/>
                        <a:pt x="628572" y="163125"/>
                      </a:cubicBezTo>
                      <a:lnTo>
                        <a:pt x="81563" y="163125"/>
                      </a:lnTo>
                      <a:cubicBezTo>
                        <a:pt x="59931" y="163125"/>
                        <a:pt x="39185" y="154532"/>
                        <a:pt x="23889" y="139236"/>
                      </a:cubicBezTo>
                      <a:cubicBezTo>
                        <a:pt x="8593" y="123940"/>
                        <a:pt x="0" y="103194"/>
                        <a:pt x="0" y="81563"/>
                      </a:cubicBezTo>
                      <a:lnTo>
                        <a:pt x="0" y="81563"/>
                      </a:lnTo>
                      <a:cubicBezTo>
                        <a:pt x="0" y="59931"/>
                        <a:pt x="8593" y="39185"/>
                        <a:pt x="23889" y="23889"/>
                      </a:cubicBezTo>
                      <a:cubicBezTo>
                        <a:pt x="39185" y="8593"/>
                        <a:pt x="59931" y="0"/>
                        <a:pt x="81563" y="0"/>
                      </a:cubicBezTo>
                      <a:close/>
                    </a:path>
                  </a:pathLst>
                </a:custGeom>
                <a:solidFill>
                  <a:srgbClr val="CF9B01"/>
                </a:solidFill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4" name="TextBox 24"/>
                <p:cNvSpPr txBox="1"/>
                <p:nvPr/>
              </p:nvSpPr>
              <p:spPr>
                <a:xfrm>
                  <a:off x="0" y="-19050"/>
                  <a:ext cx="710134" cy="18217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990"/>
                    </a:lnSpc>
                  </a:pPr>
                  <a:endParaRPr>
                    <a:latin typeface="+mj-lt"/>
                  </a:endParaRPr>
                </a:p>
              </p:txBody>
            </p:sp>
          </p:grpSp>
          <p:sp>
            <p:nvSpPr>
              <p:cNvPr id="25" name="TextBox 25"/>
              <p:cNvSpPr txBox="1"/>
              <p:nvPr/>
            </p:nvSpPr>
            <p:spPr>
              <a:xfrm>
                <a:off x="732326" y="41437"/>
                <a:ext cx="2130403" cy="67627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4200"/>
                  </a:lnSpc>
                  <a:spcBef>
                    <a:spcPct val="0"/>
                  </a:spcBef>
                </a:pPr>
                <a:r>
                  <a:rPr lang="en-US" sz="3000" b="1" dirty="0" err="1">
                    <a:solidFill>
                      <a:srgbClr val="FFFFFF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動物藥品</a:t>
                </a:r>
                <a:endParaRPr lang="en-US" sz="3000" b="1" dirty="0">
                  <a:solidFill>
                    <a:srgbClr val="FFFFFF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13708654" y="2546605"/>
              <a:ext cx="2042800" cy="137769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疫苗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抗菌劑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飼料添加劑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04983AC4-68F2-7F65-2AE0-2408649103AD}"/>
              </a:ext>
            </a:extLst>
          </p:cNvPr>
          <p:cNvGrpSpPr/>
          <p:nvPr/>
        </p:nvGrpSpPr>
        <p:grpSpPr>
          <a:xfrm>
            <a:off x="11277600" y="4728202"/>
            <a:ext cx="8074045" cy="8074045"/>
            <a:chOff x="11277600" y="4728202"/>
            <a:chExt cx="8074045" cy="8074045"/>
          </a:xfrm>
        </p:grpSpPr>
        <p:grpSp>
          <p:nvGrpSpPr>
            <p:cNvPr id="5" name="Group 5"/>
            <p:cNvGrpSpPr/>
            <p:nvPr/>
          </p:nvGrpSpPr>
          <p:grpSpPr>
            <a:xfrm>
              <a:off x="11277600" y="4728202"/>
              <a:ext cx="8074045" cy="8074045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E7E9EC">
                  <a:alpha val="28627"/>
                </a:srgbClr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37" name="TextBox 37"/>
            <p:cNvSpPr txBox="1"/>
            <p:nvPr/>
          </p:nvSpPr>
          <p:spPr>
            <a:xfrm>
              <a:off x="12761125" y="6819900"/>
              <a:ext cx="5980657" cy="2191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ct val="150000"/>
                </a:lnSpc>
                <a:spcBef>
                  <a:spcPct val="0"/>
                </a:spcBef>
              </a:pPr>
              <a:r>
                <a:rPr lang="en-US" sz="3300" b="1" spc="165" dirty="0" err="1">
                  <a:solidFill>
                    <a:srgbClr val="000000"/>
                  </a:solidFill>
                  <a:latin typeface="+mj-lt"/>
                  <a:ea typeface="Lato Bold"/>
                  <a:cs typeface="Lato Bold"/>
                  <a:sym typeface="Lato Bold"/>
                </a:rPr>
                <a:t>目前台灣卜蜂之營收</a:t>
              </a:r>
              <a:endParaRPr lang="en-US" sz="3300" b="1" spc="165" dirty="0">
                <a:solidFill>
                  <a:srgbClr val="000000"/>
                </a:solidFill>
                <a:latin typeface="+mj-lt"/>
                <a:ea typeface="Lato Bold"/>
                <a:cs typeface="Lato Bold"/>
                <a:sym typeface="Lato Bold"/>
              </a:endParaRPr>
            </a:p>
            <a:p>
              <a:pPr algn="l">
                <a:lnSpc>
                  <a:spcPct val="150000"/>
                </a:lnSpc>
                <a:spcBef>
                  <a:spcPct val="0"/>
                </a:spcBef>
              </a:pPr>
              <a:r>
                <a:rPr lang="en-US" sz="3300" b="1" spc="165" dirty="0">
                  <a:solidFill>
                    <a:srgbClr val="C00000"/>
                  </a:solidFill>
                  <a:latin typeface="+mj-lt"/>
                  <a:ea typeface="Lato Bold"/>
                  <a:cs typeface="Lato Bold"/>
                  <a:sym typeface="Lato Bold"/>
                </a:rPr>
                <a:t>超過95%</a:t>
              </a:r>
              <a:r>
                <a:rPr lang="en-US" sz="3300" b="1" spc="165" dirty="0">
                  <a:solidFill>
                    <a:srgbClr val="000000"/>
                  </a:solidFill>
                  <a:latin typeface="+mj-lt"/>
                  <a:ea typeface="Lato Bold"/>
                  <a:cs typeface="Lato Bold"/>
                  <a:sym typeface="Lato Bold"/>
                </a:rPr>
                <a:t>來自內銷市場</a:t>
              </a:r>
            </a:p>
            <a:p>
              <a:pPr algn="l">
                <a:lnSpc>
                  <a:spcPct val="150000"/>
                </a:lnSpc>
                <a:spcBef>
                  <a:spcPct val="0"/>
                </a:spcBef>
              </a:pPr>
              <a:r>
                <a:rPr lang="en-US" sz="3300" b="1" spc="165" dirty="0" err="1">
                  <a:solidFill>
                    <a:srgbClr val="000000"/>
                  </a:solidFill>
                  <a:latin typeface="+mj-lt"/>
                  <a:ea typeface="Lato Bold"/>
                  <a:cs typeface="Lato Bold"/>
                  <a:sym typeface="Lato Bold"/>
                </a:rPr>
                <a:t>主要營收來源為</a:t>
              </a:r>
              <a:r>
                <a:rPr lang="en-US" sz="3300" b="1" spc="165" dirty="0" err="1">
                  <a:solidFill>
                    <a:srgbClr val="C00000"/>
                  </a:solidFill>
                  <a:latin typeface="+mj-lt"/>
                  <a:ea typeface="Lato Bold"/>
                  <a:cs typeface="Lato Bold"/>
                  <a:sym typeface="Lato Bold"/>
                </a:rPr>
                <a:t>飼料</a:t>
              </a:r>
              <a:r>
                <a:rPr lang="en-US" sz="3300" b="1" spc="165" dirty="0" err="1">
                  <a:solidFill>
                    <a:srgbClr val="000000"/>
                  </a:solidFill>
                  <a:latin typeface="+mj-lt"/>
                  <a:ea typeface="Lato Bold"/>
                  <a:cs typeface="Lato Bold"/>
                  <a:sym typeface="Lato Bold"/>
                </a:rPr>
                <a:t>及</a:t>
              </a:r>
              <a:r>
                <a:rPr lang="en-US" sz="3300" b="1" spc="165" dirty="0" err="1">
                  <a:solidFill>
                    <a:srgbClr val="C00000"/>
                  </a:solidFill>
                  <a:latin typeface="+mj-lt"/>
                  <a:ea typeface="Lato Bold"/>
                  <a:cs typeface="Lato Bold"/>
                  <a:sym typeface="Lato Bold"/>
                </a:rPr>
                <a:t>肉品</a:t>
              </a:r>
              <a:endParaRPr lang="en-US" sz="3300" b="1" spc="165" dirty="0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3BE42244-A304-C5DD-3F8D-333960F87930}"/>
              </a:ext>
            </a:extLst>
          </p:cNvPr>
          <p:cNvGrpSpPr/>
          <p:nvPr/>
        </p:nvGrpSpPr>
        <p:grpSpPr>
          <a:xfrm>
            <a:off x="5802299" y="4750723"/>
            <a:ext cx="6179665" cy="4649383"/>
            <a:chOff x="5802299" y="4750723"/>
            <a:chExt cx="6179665" cy="4649383"/>
          </a:xfrm>
        </p:grpSpPr>
        <p:graphicFrame>
          <p:nvGraphicFramePr>
            <p:cNvPr id="41" name="圖表 40">
              <a:extLst>
                <a:ext uri="{FF2B5EF4-FFF2-40B4-BE49-F238E27FC236}">
                  <a16:creationId xmlns:a16="http://schemas.microsoft.com/office/drawing/2014/main" id="{4F3341F2-573F-5A47-3281-0F2A848A5F9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772906565"/>
                </p:ext>
              </p:extLst>
            </p:nvPr>
          </p:nvGraphicFramePr>
          <p:xfrm>
            <a:off x="5802299" y="4750723"/>
            <a:ext cx="6179665" cy="450757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30" name="Group 30"/>
            <p:cNvGrpSpPr/>
            <p:nvPr/>
          </p:nvGrpSpPr>
          <p:grpSpPr>
            <a:xfrm>
              <a:off x="6246368" y="5074258"/>
              <a:ext cx="5291527" cy="4325848"/>
              <a:chOff x="-901349" y="285285"/>
              <a:chExt cx="7055368" cy="5767798"/>
            </a:xfrm>
          </p:grpSpPr>
          <p:sp>
            <p:nvSpPr>
              <p:cNvPr id="31" name="TextBox 31"/>
              <p:cNvSpPr txBox="1"/>
              <p:nvPr/>
            </p:nvSpPr>
            <p:spPr>
              <a:xfrm>
                <a:off x="2506532" y="1393608"/>
                <a:ext cx="2989700" cy="121462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飼料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加工性熱料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32" name="TextBox 32"/>
              <p:cNvSpPr txBox="1"/>
              <p:nvPr/>
            </p:nvSpPr>
            <p:spPr>
              <a:xfrm>
                <a:off x="992135" y="3730406"/>
                <a:ext cx="2631998" cy="570071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農畜牧肉品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402904" y="1088808"/>
                <a:ext cx="1991282" cy="118562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消費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食品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34" name="TextBox 34"/>
              <p:cNvSpPr txBox="1"/>
              <p:nvPr/>
            </p:nvSpPr>
            <p:spPr>
              <a:xfrm>
                <a:off x="4151395" y="287852"/>
                <a:ext cx="2002624" cy="56365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Lato"/>
                    <a:ea typeface="Lato"/>
                    <a:cs typeface="Lato"/>
                    <a:sym typeface="Lato"/>
                  </a:rPr>
                  <a:t>32%</a:t>
                </a:r>
              </a:p>
            </p:txBody>
          </p:sp>
          <p:sp>
            <p:nvSpPr>
              <p:cNvPr id="35" name="TextBox 35"/>
              <p:cNvSpPr txBox="1"/>
              <p:nvPr/>
            </p:nvSpPr>
            <p:spPr>
              <a:xfrm>
                <a:off x="-901349" y="285285"/>
                <a:ext cx="1936332" cy="56365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Lato"/>
                    <a:ea typeface="Lato"/>
                    <a:cs typeface="Lato"/>
                    <a:sym typeface="Lato"/>
                  </a:rPr>
                  <a:t>24%</a:t>
                </a:r>
              </a:p>
            </p:txBody>
          </p:sp>
          <p:sp>
            <p:nvSpPr>
              <p:cNvPr id="36" name="TextBox 36"/>
              <p:cNvSpPr txBox="1"/>
              <p:nvPr/>
            </p:nvSpPr>
            <p:spPr>
              <a:xfrm>
                <a:off x="-29481" y="5489424"/>
                <a:ext cx="1388058" cy="56365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Lato"/>
                    <a:ea typeface="Lato"/>
                    <a:cs typeface="Lato"/>
                    <a:sym typeface="Lato"/>
                  </a:rPr>
                  <a:t>44%</a:t>
                </a:r>
              </a:p>
            </p:txBody>
          </p:sp>
        </p:grpSp>
      </p:grp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ACBBAABB-3528-98A4-F40C-C117FB4874AA}"/>
              </a:ext>
            </a:extLst>
          </p:cNvPr>
          <p:cNvGrpSpPr/>
          <p:nvPr/>
        </p:nvGrpSpPr>
        <p:grpSpPr>
          <a:xfrm>
            <a:off x="1226178" y="1028700"/>
            <a:ext cx="4681916" cy="8229600"/>
            <a:chOff x="1226178" y="1028700"/>
            <a:chExt cx="4681916" cy="82296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" name="Freeform 2"/>
            <p:cNvSpPr/>
            <p:nvPr/>
          </p:nvSpPr>
          <p:spPr>
            <a:xfrm>
              <a:off x="1226179" y="1028700"/>
              <a:ext cx="4681915" cy="8229600"/>
            </a:xfrm>
            <a:custGeom>
              <a:avLst/>
              <a:gdLst/>
              <a:ahLst/>
              <a:cxnLst/>
              <a:rect l="l" t="t" r="r" b="b"/>
              <a:pathLst>
                <a:path w="4681915" h="8229600">
                  <a:moveTo>
                    <a:pt x="0" y="0"/>
                  </a:moveTo>
                  <a:lnTo>
                    <a:pt x="4681915" y="0"/>
                  </a:lnTo>
                  <a:lnTo>
                    <a:pt x="4681915" y="8229600"/>
                  </a:lnTo>
                  <a:lnTo>
                    <a:pt x="0" y="8229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17382" r="-9510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4BEE6490-D41F-1F97-6B16-E3AAEB2AA6C0}"/>
                </a:ext>
              </a:extLst>
            </p:cNvPr>
            <p:cNvSpPr/>
            <p:nvPr/>
          </p:nvSpPr>
          <p:spPr>
            <a:xfrm>
              <a:off x="1226178" y="1028700"/>
              <a:ext cx="4681915" cy="8229600"/>
            </a:xfrm>
            <a:prstGeom prst="rect">
              <a:avLst/>
            </a:prstGeom>
            <a:solidFill>
              <a:srgbClr val="666769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93056" y="8647997"/>
            <a:ext cx="944489" cy="944489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378785" y="-716986"/>
            <a:ext cx="2529631" cy="2529631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26" name="Slide Number Placeholder 3">
            <a:extLst>
              <a:ext uri="{FF2B5EF4-FFF2-40B4-BE49-F238E27FC236}">
                <a16:creationId xmlns:a16="http://schemas.microsoft.com/office/drawing/2014/main" id="{3A1D4079-952D-8253-F57D-7189786CB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</a:t>
            </a:fld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57478-C85D-6082-FF69-BD36890E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89752399-07AE-13A3-C788-53B9688F1F88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D4A15F23-A3CD-DBC1-5A9A-F9001A15BED6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75612DAE-ED46-D77C-6040-3B55E6AC98A3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B5C53E9-EDE6-1B67-CFA6-120E584EB5E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A7E838CB-986D-F83B-A024-C592F5BA4081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51F684B5-E74E-27FB-7E8B-333B8140F5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48741"/>
              </p:ext>
            </p:extLst>
          </p:nvPr>
        </p:nvGraphicFramePr>
        <p:xfrm>
          <a:off x="19050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股東權益報酬率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17.76%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22.90%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17.15%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13.31%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15.82%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10.06%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86506B1C-8D3D-E258-5BDF-69C2970F246F}"/>
              </a:ext>
            </a:extLst>
          </p:cNvPr>
          <p:cNvSpPr txBox="1"/>
          <p:nvPr/>
        </p:nvSpPr>
        <p:spPr>
          <a:xfrm>
            <a:off x="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獲利能力衡量指標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3A637131-88A3-4400-0E3A-AB4DFB0D6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50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EEBA9FD9-ED84-8B20-1E18-F142AF4A9C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388380"/>
              </p:ext>
            </p:extLst>
          </p:nvPr>
        </p:nvGraphicFramePr>
        <p:xfrm>
          <a:off x="9144000" y="423692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股東權益報酬率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2.48%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2.07%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3.23%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89448E10-8735-30C2-16F8-B0BAD5C167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1247330"/>
              </p:ext>
            </p:extLst>
          </p:nvPr>
        </p:nvGraphicFramePr>
        <p:xfrm>
          <a:off x="1905000" y="3947237"/>
          <a:ext cx="15389508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純益率</a:t>
                      </a:r>
                    </a:p>
                  </a:txBody>
                  <a:tcPr marL="257175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4.30%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4.32%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2.52%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6.78%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7.74%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5.35%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總資產周轉率</a:t>
                      </a:r>
                    </a:p>
                  </a:txBody>
                  <a:tcPr marL="257175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1.52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1.90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0.98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1.08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1.17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權益乘數</a:t>
                      </a:r>
                    </a:p>
                  </a:txBody>
                  <a:tcPr marL="257175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2.66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2.78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945174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6E5443A7-EEC0-8F9F-6251-F6A563649A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6646276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4A41DE1A-17C5-A69C-251C-81C98C61FFFF}"/>
              </a:ext>
            </a:extLst>
          </p:cNvPr>
          <p:cNvSpPr/>
          <p:nvPr/>
        </p:nvSpPr>
        <p:spPr>
          <a:xfrm>
            <a:off x="9677400" y="5999966"/>
            <a:ext cx="6677543" cy="1886734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兩家公司與同業相比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獲利能力較強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但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卜蜂依舊是贏過大成</a:t>
            </a:r>
          </a:p>
        </p:txBody>
      </p:sp>
    </p:spTree>
    <p:extLst>
      <p:ext uri="{BB962C8B-B14F-4D97-AF65-F5344CB8AC3E}">
        <p14:creationId xmlns:p14="http://schemas.microsoft.com/office/powerpoint/2010/main" val="33666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9AA45-0F9F-0A11-8377-58A521123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83B9C989-6736-CF02-1F86-9A2CB9107144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5AACD5AF-FBB8-5CA4-34B3-113AAC78794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6E89B54C-F167-3F23-98FD-6CCC71BBA163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83DAE20-0C39-B271-A32D-86FBEE8A5EAD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C22DFA7F-D74C-B57E-38D0-38EF7A9D0226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09B45A71-712A-2921-8BDA-4518CB74CE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832182"/>
              </p:ext>
            </p:extLst>
          </p:nvPr>
        </p:nvGraphicFramePr>
        <p:xfrm>
          <a:off x="1907896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現金周轉率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113.98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99.41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186.07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14.20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19.34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20.18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13D6F053-2B2B-6CF9-F984-E4912A1C5FC7}"/>
              </a:ext>
            </a:extLst>
          </p:cNvPr>
          <p:cNvSpPr txBox="1"/>
          <p:nvPr/>
        </p:nvSpPr>
        <p:spPr>
          <a:xfrm>
            <a:off x="155296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經營能力衡量指標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1815362A-A7E1-89F6-3058-056A5F04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51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A3E50C81-D80A-F09F-395C-EDE6DE383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882552"/>
              </p:ext>
            </p:extLst>
          </p:nvPr>
        </p:nvGraphicFramePr>
        <p:xfrm>
          <a:off x="1905000" y="3947237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營收淨額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-3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 </a:t>
                      </a:r>
                      <a:r>
                        <a:rPr lang="en-US" altLang="zh-TW" sz="3200" b="1" kern="1200" spc="-3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zh-TW" altLang="en-US" sz="3200" b="1" kern="1200" spc="-3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 平均現金及約當現金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245,293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293,335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249,047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7,238,224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5,743,634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5,614,346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8" name="矩形: 圓角 7">
            <a:extLst>
              <a:ext uri="{FF2B5EF4-FFF2-40B4-BE49-F238E27FC236}">
                <a16:creationId xmlns:a16="http://schemas.microsoft.com/office/drawing/2014/main" id="{EA8FFC01-884E-99A7-95F9-F2CE50B16B0C}"/>
              </a:ext>
            </a:extLst>
          </p:cNvPr>
          <p:cNvSpPr/>
          <p:nvPr/>
        </p:nvSpPr>
        <p:spPr>
          <a:xfrm>
            <a:off x="2362200" y="6057901"/>
            <a:ext cx="7301772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卜蜂比率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較高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資金運用極有效率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CC21210B-9E6D-6C31-3C71-F260CD00B5CD}"/>
              </a:ext>
            </a:extLst>
          </p:cNvPr>
          <p:cNvSpPr/>
          <p:nvPr/>
        </p:nvSpPr>
        <p:spPr>
          <a:xfrm>
            <a:off x="10145514" y="6057900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大成採取的策略較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保守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3" name="框架 12">
            <a:extLst>
              <a:ext uri="{FF2B5EF4-FFF2-40B4-BE49-F238E27FC236}">
                <a16:creationId xmlns:a16="http://schemas.microsoft.com/office/drawing/2014/main" id="{4078A6BB-D2E2-7030-27FF-E841F8201A5B}"/>
              </a:ext>
            </a:extLst>
          </p:cNvPr>
          <p:cNvSpPr/>
          <p:nvPr/>
        </p:nvSpPr>
        <p:spPr>
          <a:xfrm>
            <a:off x="5712104" y="3238500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4" name="框架 13">
            <a:extLst>
              <a:ext uri="{FF2B5EF4-FFF2-40B4-BE49-F238E27FC236}">
                <a16:creationId xmlns:a16="http://schemas.microsoft.com/office/drawing/2014/main" id="{998794F4-3D11-21F4-337A-028F72D87158}"/>
              </a:ext>
            </a:extLst>
          </p:cNvPr>
          <p:cNvSpPr/>
          <p:nvPr/>
        </p:nvSpPr>
        <p:spPr>
          <a:xfrm>
            <a:off x="11503304" y="3238500"/>
            <a:ext cx="5870296" cy="769441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212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8" grpId="0" animBg="1"/>
      <p:bldP spid="11" grpId="0" animBg="1"/>
      <p:bldP spid="13" grpId="0" animBg="1"/>
      <p:bldP spid="14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F7D314-BADA-D0DD-EA04-45282880F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C2C1159E-EFC3-829B-C77F-BE9ACEC2C0D3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6D7F6C3-C384-3ABA-BA3D-CC7C241359C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57661962-6D61-51F2-BDCC-55027B982824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74E90B9-DD8D-8969-2874-6E99056CDFC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B357EEA1-88E3-6C90-B69D-2DAA078FE22B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2B5EAC7F-7D1B-D944-6A97-D3F8A1654B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728306"/>
              </p:ext>
            </p:extLst>
          </p:nvPr>
        </p:nvGraphicFramePr>
        <p:xfrm>
          <a:off x="1907896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營運資金周轉率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-31.99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FF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-265.27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FF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-352.52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FF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-530.05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FF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-1163.67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FF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-423.82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FF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65FACBB9-87D2-04DF-FEA3-C30C5FA4987B}"/>
              </a:ext>
            </a:extLst>
          </p:cNvPr>
          <p:cNvSpPr txBox="1"/>
          <p:nvPr/>
        </p:nvSpPr>
        <p:spPr>
          <a:xfrm>
            <a:off x="155296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經營能力衡量指標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8C064446-69CD-BFD8-2855-7ED7CD43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52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47E9F82-4C39-4A12-F659-B40858D4AE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4463511"/>
              </p:ext>
            </p:extLst>
          </p:nvPr>
        </p:nvGraphicFramePr>
        <p:xfrm>
          <a:off x="1905000" y="3947237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營收淨額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除：平均營運資金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-873,943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-109,924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-102,060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-193,849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-95,482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-2,180,334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8" name="矩形: 圓角 7">
            <a:extLst>
              <a:ext uri="{FF2B5EF4-FFF2-40B4-BE49-F238E27FC236}">
                <a16:creationId xmlns:a16="http://schemas.microsoft.com/office/drawing/2014/main" id="{FE5D5A93-2FC1-BAA6-122D-4ACDEF2ADDDF}"/>
              </a:ext>
            </a:extLst>
          </p:cNvPr>
          <p:cNvSpPr/>
          <p:nvPr/>
        </p:nvSpPr>
        <p:spPr>
          <a:xfrm>
            <a:off x="3733800" y="5861034"/>
            <a:ext cx="11734800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有可能是公司將資金投入長期資產或其他投資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減少流動資產，而影響了營運資金。</a:t>
            </a:r>
          </a:p>
        </p:txBody>
      </p:sp>
    </p:spTree>
    <p:extLst>
      <p:ext uri="{BB962C8B-B14F-4D97-AF65-F5344CB8AC3E}">
        <p14:creationId xmlns:p14="http://schemas.microsoft.com/office/powerpoint/2010/main" val="1491700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EF596-988A-1192-FB2A-9C64125B2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3B13DF41-1A0B-3D09-D844-C6181ACFC4B2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84A9887-30DD-6B4A-698B-C8ED3A7C1AA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F7A48BF-25BB-263A-4E88-D51D09FD7870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A129092-EFEA-9F01-B640-60C945E3127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0B2F489A-8958-73A2-088A-AE3B54D4B7CC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81B5659D-8103-453F-657D-50034F1B2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849276"/>
              </p:ext>
            </p:extLst>
          </p:nvPr>
        </p:nvGraphicFramePr>
        <p:xfrm>
          <a:off x="1907896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固定資產周轉率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1.75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2.00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2.21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3.88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4.72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10.19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A677AD8B-73C8-654A-5115-0C0E3D460B9C}"/>
              </a:ext>
            </a:extLst>
          </p:cNvPr>
          <p:cNvSpPr txBox="1"/>
          <p:nvPr/>
        </p:nvSpPr>
        <p:spPr>
          <a:xfrm>
            <a:off x="155296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經營能力衡量指標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BA4ECFFB-A87C-BBB1-AADB-C1732FF8E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53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41B5548-5E2E-B7D6-30EA-D209D1E705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9058222"/>
              </p:ext>
            </p:extLst>
          </p:nvPr>
        </p:nvGraphicFramePr>
        <p:xfrm>
          <a:off x="1905000" y="3947237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營收淨額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除：平均固定資產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15,996,287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14,560,691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13,130,484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26,490,405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23,527,787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11,118,825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8" name="矩形: 圓角 7">
            <a:extLst>
              <a:ext uri="{FF2B5EF4-FFF2-40B4-BE49-F238E27FC236}">
                <a16:creationId xmlns:a16="http://schemas.microsoft.com/office/drawing/2014/main" id="{A7D34625-482D-2409-7679-39EEAAF2557A}"/>
              </a:ext>
            </a:extLst>
          </p:cNvPr>
          <p:cNvSpPr/>
          <p:nvPr/>
        </p:nvSpPr>
        <p:spPr>
          <a:xfrm>
            <a:off x="4495800" y="5861034"/>
            <a:ext cx="9296400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兩家的比率都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逐年下滑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表示固定資產沒有發揮效益或有閒置的問題</a:t>
            </a:r>
          </a:p>
        </p:txBody>
      </p:sp>
    </p:spTree>
    <p:extLst>
      <p:ext uri="{BB962C8B-B14F-4D97-AF65-F5344CB8AC3E}">
        <p14:creationId xmlns:p14="http://schemas.microsoft.com/office/powerpoint/2010/main" val="2258644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19419-1727-8D1F-31E6-50C5EA973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5F4B6B80-4031-5C61-A077-ABB4F75BB9E0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D322A6C-E069-6DD3-18F8-0CF283C80DB6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650D219-D509-ECD7-99ED-D409D5E15070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FB22485-D624-A916-498E-F3C820D15B92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A53F3182-B3CC-610B-BFD7-AA0845AA7B8F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A4A66A78-55E3-2C37-AFCC-E46BB8843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217530"/>
              </p:ext>
            </p:extLst>
          </p:nvPr>
        </p:nvGraphicFramePr>
        <p:xfrm>
          <a:off x="1907896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總資產周轉率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0.98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1.08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1.17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1.52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1.75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1.90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995728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AF437A8A-4E84-81EB-6960-522E81BF7D56}"/>
              </a:ext>
            </a:extLst>
          </p:cNvPr>
          <p:cNvSpPr txBox="1"/>
          <p:nvPr/>
        </p:nvSpPr>
        <p:spPr>
          <a:xfrm>
            <a:off x="155296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經營能力衡量指標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D9FFE737-AA75-8B39-3DBE-4681E2886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54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C10566A9-E50D-602A-AFB4-25B4664DC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948257"/>
              </p:ext>
            </p:extLst>
          </p:nvPr>
        </p:nvGraphicFramePr>
        <p:xfrm>
          <a:off x="9144000" y="423692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總資產周轉率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0.22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0.24</a:t>
                      </a:r>
                      <a:r>
                        <a:rPr lang="zh-TW" alt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次</a:t>
                      </a:r>
                      <a:endParaRPr lang="en-US" altLang="zh-TW" sz="2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lt"/>
                        <a:ea typeface="新細明體" panose="02020500000000000000" pitchFamily="18" charset="-120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70FE4FA2-F8A0-55BB-2B82-D67F4777FF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79595"/>
              </p:ext>
            </p:extLst>
          </p:nvPr>
        </p:nvGraphicFramePr>
        <p:xfrm>
          <a:off x="1905000" y="3947237"/>
          <a:ext cx="15389508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營收淨額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除：平均總資產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28,416,802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26,881,771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24,785,609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67,791,393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63,584,569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59,630,151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ABF3A2B-2F46-9A4B-74B7-9BF03BB0C4C5}"/>
              </a:ext>
            </a:extLst>
          </p:cNvPr>
          <p:cNvSpPr/>
          <p:nvPr/>
        </p:nvSpPr>
        <p:spPr>
          <a:xfrm>
            <a:off x="4495800" y="5861034"/>
            <a:ext cx="9296400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兩家的資產運用的效率均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降低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但是與同產業比較起來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他們投入資產所創造的效益較好</a:t>
            </a:r>
          </a:p>
        </p:txBody>
      </p:sp>
    </p:spTree>
    <p:extLst>
      <p:ext uri="{BB962C8B-B14F-4D97-AF65-F5344CB8AC3E}">
        <p14:creationId xmlns:p14="http://schemas.microsoft.com/office/powerpoint/2010/main" val="3875382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B5598-5ECD-A367-F384-E8D86F684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40F2B294-9665-E547-8832-AA0F026F0EB0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DB9577C-B669-DE1B-538A-584CFC508C21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34FB0E3-E8DF-E38C-6FEC-BEA60B209419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15B749F-8818-8FCD-4BAF-B18A0DB19256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7D6889E3-1382-1720-6AA4-2423D855A317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7E9A1B5B-BE9C-8465-A859-4A3E810AB1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438576"/>
              </p:ext>
            </p:extLst>
          </p:nvPr>
        </p:nvGraphicFramePr>
        <p:xfrm>
          <a:off x="16002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營業收入成長率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-4.12%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0.69%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16.58%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-7.52%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-1.93%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11.69%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75F67B5D-F6A4-09F3-17DD-6986B7A2FF5E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E733D0FE-4D9F-2938-72F8-40F81479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55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762470AF-BD70-A9BB-9F1F-663E28858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994099"/>
              </p:ext>
            </p:extLst>
          </p:nvPr>
        </p:nvGraphicFramePr>
        <p:xfrm>
          <a:off x="9144000" y="422910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營業收入成長率</a:t>
                      </a:r>
                      <a:endParaRPr lang="en-US" altLang="zh-TW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4.01%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7.00%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9.64%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D2BE3B2F-B7DB-E7EC-4E85-0EB75F8F7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177840"/>
              </p:ext>
            </p:extLst>
          </p:nvPr>
        </p:nvGraphicFramePr>
        <p:xfrm>
          <a:off x="1600200" y="3947237"/>
          <a:ext cx="1541045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146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本期營收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27,957,258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102,749,063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上期營收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29,159,749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28,959,220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24841345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111,108,929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113,297,286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101,437,842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3688D0C3-9E5E-9B28-12F2-0AC875F831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3914591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C826220A-E068-249B-077B-5365E61FB354}"/>
              </a:ext>
            </a:extLst>
          </p:cNvPr>
          <p:cNvSpPr/>
          <p:nvPr/>
        </p:nvSpPr>
        <p:spPr>
          <a:xfrm>
            <a:off x="9565997" y="5841405"/>
            <a:ext cx="7885305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兩家的比率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大幅下跌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兩家公司被影響的共同事件為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原物料上漲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與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市場需求降低</a:t>
            </a:r>
          </a:p>
        </p:txBody>
      </p:sp>
    </p:spTree>
    <p:extLst>
      <p:ext uri="{BB962C8B-B14F-4D97-AF65-F5344CB8AC3E}">
        <p14:creationId xmlns:p14="http://schemas.microsoft.com/office/powerpoint/2010/main" val="302824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Graphic spid="8" grpId="0">
        <p:bldAsOne/>
      </p:bldGraphic>
      <p:bldP spid="13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649B-63AF-3602-8ADB-2724A6E10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3BE8909D-9AAC-637B-84B3-58207C5947C1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11A82AD-DDCF-B7D8-DCFD-148639AB7236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36988F6F-9572-4D8F-AB1F-126CD3F0E413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6D74184-653C-BD62-6F7E-F978447361C0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F9B1BDF6-8876-656F-6904-D99FB6BEE7E8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7B6115F5-BFAB-4AAE-875A-BC20A80318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634087"/>
              </p:ext>
            </p:extLst>
          </p:nvPr>
        </p:nvGraphicFramePr>
        <p:xfrm>
          <a:off x="16002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營業毛利成長率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-8.10%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29.02%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14.02%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-1.07%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31.71%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5.80%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D95D8761-C1B2-B9CB-C339-3A1450ECD00B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5412051A-4C43-17AF-9001-6B084BFF9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56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18D459D-17EE-ECD9-EA81-2F3D3892E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368104"/>
              </p:ext>
            </p:extLst>
          </p:nvPr>
        </p:nvGraphicFramePr>
        <p:xfrm>
          <a:off x="9144000" y="423692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營業毛利成長率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6.74%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17.01%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5.95%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B1B8D903-070E-11A8-080E-566497100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823221"/>
              </p:ext>
            </p:extLst>
          </p:nvPr>
        </p:nvGraphicFramePr>
        <p:xfrm>
          <a:off x="1600200" y="3947237"/>
          <a:ext cx="1541045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146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本期營業毛利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4,596,678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5,002,004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3,876,777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14,800,066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14,960,727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11,358,770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上期營業毛利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5,002,004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3,876,777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3,400,226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14,960,727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11,358,770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10,736,550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FF3EDFF1-2CB2-02E9-B86B-2220C6D0F4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899131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F9DD443-58F2-A9BB-682A-9FD345752581}"/>
              </a:ext>
            </a:extLst>
          </p:cNvPr>
          <p:cNvSpPr/>
          <p:nvPr/>
        </p:nvSpPr>
        <p:spPr>
          <a:xfrm>
            <a:off x="9565997" y="5841405"/>
            <a:ext cx="7885305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卜蜂與大成的比率都呈現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先升後降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的趨勢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原因為原物料價格變動導致比率負成長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99392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3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F12D5-22A7-AB3E-AF3F-30742C790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E7EC4A91-19EF-A4F7-993B-68A737C42A3B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FB0FB5B-0E48-16E6-1B3B-9A5E60E942E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2DDC4BDE-5DAB-1CEF-A929-C009D80640B3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9A9FF00-0853-5FD2-C394-4B682EDFB77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EFBCC4C4-D3A2-91E7-D80F-B1953889AE21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BE33A6A6-397D-721E-0375-8F87882371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0998281"/>
              </p:ext>
            </p:extLst>
          </p:nvPr>
        </p:nvGraphicFramePr>
        <p:xfrm>
          <a:off x="16002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營業利益成長率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-21.66%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46.10%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25.90%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-11.35%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96.86%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30.39%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18202C05-797A-7549-A3B0-DEF3FA147D98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3438FA96-829E-1C60-DD73-87857CA49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57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6CC25628-DE22-9EFC-3086-0ACF6A932E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711757"/>
              </p:ext>
            </p:extLst>
          </p:nvPr>
        </p:nvGraphicFramePr>
        <p:xfrm>
          <a:off x="9144000" y="423692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營業利益成長率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7.02%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24.58%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-15.35%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439A0AF5-19C9-3CCD-1B22-DBC8D6A2CD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6516838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BF2F5674-2C02-BE1C-EB53-068FBF8BF4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986564"/>
              </p:ext>
            </p:extLst>
          </p:nvPr>
        </p:nvGraphicFramePr>
        <p:xfrm>
          <a:off x="1600200" y="3947237"/>
          <a:ext cx="1541045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146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本期營業利益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2,293,129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2,927,334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2,003,679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5,336,706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6,020,280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3,058,204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上期營業利益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2,927,334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2,003,679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1,591,540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6,020,280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3,058,204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2,345,392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C9C0782B-440B-2757-DE3B-771E25BF2E0B}"/>
              </a:ext>
            </a:extLst>
          </p:cNvPr>
          <p:cNvSpPr/>
          <p:nvPr/>
        </p:nvSpPr>
        <p:spPr>
          <a:xfrm>
            <a:off x="9565997" y="5841405"/>
            <a:ext cx="7885305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產業平均逐年升高回穩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這兩家公司卻是下滑趨勢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他們需面對自身營運的挑戰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1478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3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2AE15-A9A6-D136-FBC6-2D2E6FBAD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3F37A726-4329-3CD8-0882-2D49A4F07E98}"/>
              </a:ext>
            </a:extLst>
          </p:cNvPr>
          <p:cNvSpPr/>
          <p:nvPr/>
        </p:nvSpPr>
        <p:spPr>
          <a:xfrm>
            <a:off x="10050148" y="6249493"/>
            <a:ext cx="6310790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2024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年時資本支出的增加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是為了擴建廠房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6052CC01-B0C2-28A9-E2E0-E929AEDB1538}"/>
              </a:ext>
            </a:extLst>
          </p:cNvPr>
          <p:cNvSpPr/>
          <p:nvPr/>
        </p:nvSpPr>
        <p:spPr>
          <a:xfrm>
            <a:off x="10058400" y="6249493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2024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年時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營收下滑、費用上升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2F071C46-1F76-36DC-1655-E5B8ADF33B1B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68DA803-FD44-F0D9-B751-1BC46916700B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FAB27F8-8895-4CB7-3BD1-EE6C8DD80106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BD1254B-672D-A4ED-49BD-98AB89C50036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CD95188A-44B8-883C-583E-F204FB87E86D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5B2A7593-3971-F9C5-95C4-41D15BF913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781111"/>
              </p:ext>
            </p:extLst>
          </p:nvPr>
        </p:nvGraphicFramePr>
        <p:xfrm>
          <a:off x="16002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稅前淨利成長率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-16.34%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45.98%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17.24%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-5.85%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74.23%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18.67%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6C395D9E-A81B-85B5-82B0-C9B4E54E5AF3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12AD3FE4-689A-93E4-21B1-F2095743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58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F9039019-D7CF-93C7-7A95-FEEF207C4E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8913739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FFF54227-A7B9-BFA9-6DC9-119A80395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994359"/>
              </p:ext>
            </p:extLst>
          </p:nvPr>
        </p:nvGraphicFramePr>
        <p:xfrm>
          <a:off x="1600200" y="3947237"/>
          <a:ext cx="1541045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146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本期稅前淨利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2,355,087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2,814,913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1,928,243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5,619,658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5,968,599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3,425,707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上期稅前淨利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2,814,913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1,928,243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1,644,750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5,968,599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3,425,707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2,886,718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4" name="框架 13">
            <a:extLst>
              <a:ext uri="{FF2B5EF4-FFF2-40B4-BE49-F238E27FC236}">
                <a16:creationId xmlns:a16="http://schemas.microsoft.com/office/drawing/2014/main" id="{CC0F6FC2-7318-0461-D316-D332A145B100}"/>
              </a:ext>
            </a:extLst>
          </p:cNvPr>
          <p:cNvSpPr/>
          <p:nvPr/>
        </p:nvSpPr>
        <p:spPr>
          <a:xfrm>
            <a:off x="2438400" y="5796280"/>
            <a:ext cx="1447800" cy="3004820"/>
          </a:xfrm>
          <a:prstGeom prst="frame">
            <a:avLst>
              <a:gd name="adj1" fmla="val 5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73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Graphic spid="8" grpId="0">
        <p:bldAsOne/>
      </p:bldGraphic>
      <p:bldP spid="1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DAC63-3BD7-459F-4D0F-D2139279D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DCA4BA89-E311-97AD-458B-D21097B8DA19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10621AC-FCCE-9971-1B3F-A813EAC2E9C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A89A9EE6-CE8E-D851-8172-60EB77D3B970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11763C1-327F-A5F9-483C-01185DBC8B32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DDDC4937-2A2D-6D04-F79A-EAE377E87A31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22275553-8914-9B1B-C1C4-44D4E6728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720377"/>
              </p:ext>
            </p:extLst>
          </p:nvPr>
        </p:nvGraphicFramePr>
        <p:xfrm>
          <a:off x="1600200" y="1943100"/>
          <a:ext cx="15389504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6040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稅後淨利成長率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-15.96%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45.56%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18.00%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-8.06%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68.54%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26.00%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691EF6FE-DF9C-7D99-53B2-6E48AEC0FF82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8F92019-DF98-E41B-7B33-A4FD0918A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59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F011F5C8-6FB2-00B9-2785-E9A43BD3E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786671"/>
              </p:ext>
            </p:extLst>
          </p:nvPr>
        </p:nvGraphicFramePr>
        <p:xfrm>
          <a:off x="9144000" y="4236920"/>
          <a:ext cx="8382003" cy="1132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379462583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99638477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946570181"/>
                    </a:ext>
                  </a:extLst>
                </a:gridCol>
                <a:gridCol w="1600201">
                  <a:extLst>
                    <a:ext uri="{9D8B030D-6E8A-4147-A177-3AD203B41FA5}">
                      <a16:colId xmlns:a16="http://schemas.microsoft.com/office/drawing/2014/main" val="3167911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產業平均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811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稅後淨利成長率</a:t>
                      </a:r>
                    </a:p>
                  </a:txBody>
                  <a:tcPr marL="4763" marR="4763" marT="4763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28.62%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FF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-31.22%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34.00%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38395"/>
                  </a:ext>
                </a:extLst>
              </a:tr>
            </a:tbl>
          </a:graphicData>
        </a:graphic>
      </p:graphicFrame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1985BA52-8CF0-24DD-C163-A6734412D4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7498755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01ED282D-1535-241F-ADF0-684B313B0E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828823"/>
              </p:ext>
            </p:extLst>
          </p:nvPr>
        </p:nvGraphicFramePr>
        <p:xfrm>
          <a:off x="1600200" y="3947237"/>
          <a:ext cx="1541045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146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本期稅後淨利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1,896,242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2,256,436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1,550,174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4,416,069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4,803,465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2,850,126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上期稅後淨利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2,256,436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1,550,174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1,313,657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4,803,465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2,850,126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2,262,023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192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群組 26">
            <a:extLst>
              <a:ext uri="{FF2B5EF4-FFF2-40B4-BE49-F238E27FC236}">
                <a16:creationId xmlns:a16="http://schemas.microsoft.com/office/drawing/2014/main" id="{2A6CC444-C610-CB29-FFB0-31F0EAEBA91D}"/>
              </a:ext>
            </a:extLst>
          </p:cNvPr>
          <p:cNvGrpSpPr/>
          <p:nvPr/>
        </p:nvGrpSpPr>
        <p:grpSpPr>
          <a:xfrm>
            <a:off x="-121219" y="0"/>
            <a:ext cx="7575356" cy="10287000"/>
            <a:chOff x="-121219" y="0"/>
            <a:chExt cx="7575356" cy="10287000"/>
          </a:xfrm>
        </p:grpSpPr>
        <p:sp>
          <p:nvSpPr>
            <p:cNvPr id="2" name="Freeform 2"/>
            <p:cNvSpPr/>
            <p:nvPr/>
          </p:nvSpPr>
          <p:spPr>
            <a:xfrm>
              <a:off x="-121219" y="0"/>
              <a:ext cx="7575356" cy="10287000"/>
            </a:xfrm>
            <a:custGeom>
              <a:avLst/>
              <a:gdLst/>
              <a:ahLst/>
              <a:cxnLst/>
              <a:rect l="l" t="t" r="r" b="b"/>
              <a:pathLst>
                <a:path w="7575356" h="10287000">
                  <a:moveTo>
                    <a:pt x="0" y="0"/>
                  </a:moveTo>
                  <a:lnTo>
                    <a:pt x="7575356" y="0"/>
                  </a:lnTo>
                  <a:lnTo>
                    <a:pt x="7575356" y="10287000"/>
                  </a:lnTo>
                  <a:lnTo>
                    <a:pt x="0" y="10287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31721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210096D-F143-997B-48D9-B7AFEF263727}"/>
                </a:ext>
              </a:extLst>
            </p:cNvPr>
            <p:cNvSpPr/>
            <p:nvPr/>
          </p:nvSpPr>
          <p:spPr>
            <a:xfrm>
              <a:off x="-108430" y="0"/>
              <a:ext cx="7549778" cy="10287000"/>
            </a:xfrm>
            <a:prstGeom prst="rect">
              <a:avLst/>
            </a:prstGeom>
            <a:solidFill>
              <a:srgbClr val="666769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3" name="Group 3"/>
          <p:cNvGrpSpPr/>
          <p:nvPr/>
        </p:nvGrpSpPr>
        <p:grpSpPr>
          <a:xfrm>
            <a:off x="6368907" y="1028700"/>
            <a:ext cx="10890393" cy="8895447"/>
            <a:chOff x="0" y="0"/>
            <a:chExt cx="3673073" cy="30002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Freeform 4"/>
            <p:cNvSpPr/>
            <p:nvPr/>
          </p:nvSpPr>
          <p:spPr>
            <a:xfrm>
              <a:off x="0" y="0"/>
              <a:ext cx="3673073" cy="3000225"/>
            </a:xfrm>
            <a:custGeom>
              <a:avLst/>
              <a:gdLst/>
              <a:ahLst/>
              <a:cxnLst/>
              <a:rect l="l" t="t" r="r" b="b"/>
              <a:pathLst>
                <a:path w="3673073" h="3000225">
                  <a:moveTo>
                    <a:pt x="3548613" y="3000225"/>
                  </a:moveTo>
                  <a:lnTo>
                    <a:pt x="124460" y="3000225"/>
                  </a:lnTo>
                  <a:cubicBezTo>
                    <a:pt x="55880" y="3000225"/>
                    <a:pt x="0" y="2944345"/>
                    <a:pt x="0" y="287576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48613" y="0"/>
                  </a:lnTo>
                  <a:cubicBezTo>
                    <a:pt x="3617193" y="0"/>
                    <a:pt x="3673073" y="55880"/>
                    <a:pt x="3673073" y="124460"/>
                  </a:cubicBezTo>
                  <a:lnTo>
                    <a:pt x="3673073" y="2875765"/>
                  </a:lnTo>
                  <a:cubicBezTo>
                    <a:pt x="3673073" y="2944345"/>
                    <a:pt x="3617193" y="3000225"/>
                    <a:pt x="3548613" y="3000225"/>
                  </a:cubicBezTo>
                  <a:close/>
                </a:path>
              </a:pathLst>
            </a:custGeom>
            <a:solidFill>
              <a:srgbClr val="F3F5F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000680" y="6278138"/>
            <a:ext cx="5964984" cy="5964984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52941"/>
              </a:srgbClr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148799" y="355944"/>
            <a:ext cx="1345513" cy="1345513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-1465756" y="7885055"/>
            <a:ext cx="4031476" cy="4031476"/>
            <a:chOff x="0" y="0"/>
            <a:chExt cx="1708150" cy="17081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045030" y="1377579"/>
            <a:ext cx="647754" cy="647754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6976078" y="1943641"/>
            <a:ext cx="10038400" cy="1462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84"/>
              </a:lnSpc>
            </a:pPr>
            <a:r>
              <a:rPr lang="en-US" sz="5128" b="1" spc="61" dirty="0" err="1">
                <a:solidFill>
                  <a:srgbClr val="4E4E4F"/>
                </a:solidFill>
                <a:latin typeface="+mj-lt"/>
                <a:ea typeface="Lato Bold"/>
                <a:cs typeface="Lato Bold"/>
                <a:sym typeface="Lato Bold"/>
              </a:rPr>
              <a:t>大成長城企業股份有限公司</a:t>
            </a:r>
            <a:endParaRPr lang="en-US" sz="5128" b="1" spc="61" dirty="0">
              <a:solidFill>
                <a:srgbClr val="4E4E4F"/>
              </a:solidFill>
              <a:latin typeface="+mj-lt"/>
              <a:ea typeface="Lato Bold"/>
              <a:cs typeface="Lato Bold"/>
              <a:sym typeface="Lato Bold"/>
            </a:endParaRPr>
          </a:p>
          <a:p>
            <a:pPr marL="0" lvl="0" indent="0" algn="r">
              <a:lnSpc>
                <a:spcPts val="6756"/>
              </a:lnSpc>
            </a:pPr>
            <a:r>
              <a:rPr lang="en-US" sz="3928" b="1" spc="47" dirty="0">
                <a:solidFill>
                  <a:srgbClr val="4E4E4F"/>
                </a:solidFill>
                <a:latin typeface="+mj-lt"/>
                <a:ea typeface="Lato Bold"/>
                <a:cs typeface="Lato Bold"/>
                <a:sym typeface="Lato Bold"/>
              </a:rPr>
              <a:t>(1210)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329646" y="3569267"/>
            <a:ext cx="8765204" cy="552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西元</a:t>
            </a:r>
            <a:r>
              <a:rPr lang="en-US" sz="2799" b="1" spc="139" dirty="0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1960年12月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創立大成長城企業股份有限公司</a:t>
            </a:r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1037331A-1FD8-A82D-2EBD-BAD292704602}"/>
              </a:ext>
            </a:extLst>
          </p:cNvPr>
          <p:cNvGrpSpPr/>
          <p:nvPr/>
        </p:nvGrpSpPr>
        <p:grpSpPr>
          <a:xfrm>
            <a:off x="6948878" y="3571808"/>
            <a:ext cx="1174600" cy="655790"/>
            <a:chOff x="6948878" y="3571808"/>
            <a:chExt cx="1174600" cy="655790"/>
          </a:xfrm>
        </p:grpSpPr>
        <p:grpSp>
          <p:nvGrpSpPr>
            <p:cNvPr id="9" name="Group 9"/>
            <p:cNvGrpSpPr/>
            <p:nvPr/>
          </p:nvGrpSpPr>
          <p:grpSpPr>
            <a:xfrm>
              <a:off x="6976078" y="3885137"/>
              <a:ext cx="1147400" cy="342461"/>
              <a:chOff x="0" y="0"/>
              <a:chExt cx="2428858" cy="7249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2428858" cy="724933"/>
              </a:xfrm>
              <a:custGeom>
                <a:avLst/>
                <a:gdLst/>
                <a:ahLst/>
                <a:cxnLst/>
                <a:rect l="l" t="t" r="r" b="b"/>
                <a:pathLst>
                  <a:path w="2428858" h="724933">
                    <a:moveTo>
                      <a:pt x="2304398" y="724933"/>
                    </a:moveTo>
                    <a:lnTo>
                      <a:pt x="124460" y="724933"/>
                    </a:lnTo>
                    <a:cubicBezTo>
                      <a:pt x="55880" y="724933"/>
                      <a:pt x="0" y="669053"/>
                      <a:pt x="0" y="600473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04398" y="0"/>
                    </a:lnTo>
                    <a:cubicBezTo>
                      <a:pt x="2372978" y="0"/>
                      <a:pt x="2428858" y="55880"/>
                      <a:pt x="2428858" y="124460"/>
                    </a:cubicBezTo>
                    <a:lnTo>
                      <a:pt x="2428858" y="600473"/>
                    </a:lnTo>
                    <a:cubicBezTo>
                      <a:pt x="2428858" y="669053"/>
                      <a:pt x="2372978" y="724933"/>
                      <a:pt x="2304398" y="724933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6948878" y="3571808"/>
              <a:ext cx="1147400" cy="53860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  <a:spcBef>
                  <a:spcPct val="0"/>
                </a:spcBef>
              </a:pPr>
              <a:r>
                <a:rPr lang="en-US" sz="4200" spc="210" dirty="0" err="1">
                  <a:solidFill>
                    <a:srgbClr val="5D5D5D"/>
                  </a:solidFill>
                  <a:latin typeface="+mj-lt"/>
                  <a:ea typeface="Lato"/>
                  <a:cs typeface="Lato"/>
                  <a:sym typeface="Lato"/>
                </a:rPr>
                <a:t>成立</a:t>
              </a:r>
              <a:endParaRPr lang="en-US" sz="4200" spc="21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C3683755-8565-08D3-6A08-3A9484F49ABB}"/>
              </a:ext>
            </a:extLst>
          </p:cNvPr>
          <p:cNvGrpSpPr/>
          <p:nvPr/>
        </p:nvGrpSpPr>
        <p:grpSpPr>
          <a:xfrm>
            <a:off x="6948878" y="7387306"/>
            <a:ext cx="1174600" cy="655789"/>
            <a:chOff x="6948878" y="7387306"/>
            <a:chExt cx="1174600" cy="655789"/>
          </a:xfrm>
        </p:grpSpPr>
        <p:grpSp>
          <p:nvGrpSpPr>
            <p:cNvPr id="11" name="Group 11"/>
            <p:cNvGrpSpPr/>
            <p:nvPr/>
          </p:nvGrpSpPr>
          <p:grpSpPr>
            <a:xfrm>
              <a:off x="6976078" y="7700634"/>
              <a:ext cx="1147400" cy="342461"/>
              <a:chOff x="0" y="0"/>
              <a:chExt cx="2428858" cy="724933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428858" cy="724933"/>
              </a:xfrm>
              <a:custGeom>
                <a:avLst/>
                <a:gdLst/>
                <a:ahLst/>
                <a:cxnLst/>
                <a:rect l="l" t="t" r="r" b="b"/>
                <a:pathLst>
                  <a:path w="2428858" h="724933">
                    <a:moveTo>
                      <a:pt x="2304398" y="724933"/>
                    </a:moveTo>
                    <a:lnTo>
                      <a:pt x="124460" y="724933"/>
                    </a:lnTo>
                    <a:cubicBezTo>
                      <a:pt x="55880" y="724933"/>
                      <a:pt x="0" y="669053"/>
                      <a:pt x="0" y="600473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04398" y="0"/>
                    </a:lnTo>
                    <a:cubicBezTo>
                      <a:pt x="2372978" y="0"/>
                      <a:pt x="2428858" y="55880"/>
                      <a:pt x="2428858" y="124460"/>
                    </a:cubicBezTo>
                    <a:lnTo>
                      <a:pt x="2428858" y="600473"/>
                    </a:lnTo>
                    <a:cubicBezTo>
                      <a:pt x="2428858" y="669053"/>
                      <a:pt x="2372978" y="724933"/>
                      <a:pt x="2304398" y="724933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6948878" y="7387306"/>
              <a:ext cx="1147400" cy="53860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  <a:spcBef>
                  <a:spcPct val="0"/>
                </a:spcBef>
              </a:pPr>
              <a:r>
                <a:rPr lang="en-US" sz="4200" spc="210" dirty="0" err="1">
                  <a:solidFill>
                    <a:srgbClr val="5D5D5D"/>
                  </a:solidFill>
                  <a:latin typeface="+mj-lt"/>
                  <a:ea typeface="Lato"/>
                  <a:cs typeface="Lato"/>
                  <a:sym typeface="Lato"/>
                </a:rPr>
                <a:t>產業</a:t>
              </a:r>
              <a:endParaRPr lang="en-US" sz="4200" spc="21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329646" y="7414124"/>
            <a:ext cx="8765204" cy="171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47"/>
              </a:lnSpc>
            </a:pP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涵蓋</a:t>
            </a:r>
            <a:r>
              <a:rPr lang="en-US" sz="2799" b="1" spc="139" dirty="0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畜產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及</a:t>
            </a:r>
            <a:r>
              <a:rPr lang="en-US" sz="2799" b="1" spc="139" dirty="0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水產飼料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、</a:t>
            </a:r>
            <a:r>
              <a:rPr lang="en-US" sz="2799" b="1" spc="139" dirty="0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肉品相關產業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及</a:t>
            </a:r>
            <a:r>
              <a:rPr lang="en-US" sz="2799" b="1" spc="139" dirty="0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餐飲品牌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等。從禽畜水產的育種、養殖、飼料、生物科技研發、防疫、電宰、食品加工、餐飲等供應鏈的整合系統。</a:t>
            </a: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6EAC15C5-49E9-7653-64A2-4427F12758B2}"/>
              </a:ext>
            </a:extLst>
          </p:cNvPr>
          <p:cNvGrpSpPr/>
          <p:nvPr/>
        </p:nvGrpSpPr>
        <p:grpSpPr>
          <a:xfrm>
            <a:off x="6948878" y="4582509"/>
            <a:ext cx="1174600" cy="655790"/>
            <a:chOff x="6948878" y="4582509"/>
            <a:chExt cx="1174600" cy="655790"/>
          </a:xfrm>
        </p:grpSpPr>
        <p:grpSp>
          <p:nvGrpSpPr>
            <p:cNvPr id="17" name="Group 17"/>
            <p:cNvGrpSpPr/>
            <p:nvPr/>
          </p:nvGrpSpPr>
          <p:grpSpPr>
            <a:xfrm>
              <a:off x="6976078" y="4895838"/>
              <a:ext cx="1147400" cy="342461"/>
              <a:chOff x="0" y="0"/>
              <a:chExt cx="2428858" cy="724933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2428858" cy="724933"/>
              </a:xfrm>
              <a:custGeom>
                <a:avLst/>
                <a:gdLst/>
                <a:ahLst/>
                <a:cxnLst/>
                <a:rect l="l" t="t" r="r" b="b"/>
                <a:pathLst>
                  <a:path w="2428858" h="724933">
                    <a:moveTo>
                      <a:pt x="2304398" y="724933"/>
                    </a:moveTo>
                    <a:lnTo>
                      <a:pt x="124460" y="724933"/>
                    </a:lnTo>
                    <a:cubicBezTo>
                      <a:pt x="55880" y="724933"/>
                      <a:pt x="0" y="669053"/>
                      <a:pt x="0" y="600473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04398" y="0"/>
                    </a:lnTo>
                    <a:cubicBezTo>
                      <a:pt x="2372978" y="0"/>
                      <a:pt x="2428858" y="55880"/>
                      <a:pt x="2428858" y="124460"/>
                    </a:cubicBezTo>
                    <a:lnTo>
                      <a:pt x="2428858" y="600473"/>
                    </a:lnTo>
                    <a:cubicBezTo>
                      <a:pt x="2428858" y="669053"/>
                      <a:pt x="2372978" y="724933"/>
                      <a:pt x="2304398" y="724933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6948878" y="4582509"/>
              <a:ext cx="1147400" cy="53860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  <a:spcBef>
                  <a:spcPct val="0"/>
                </a:spcBef>
              </a:pPr>
              <a:r>
                <a:rPr lang="en-US" sz="4200" spc="210" dirty="0" err="1">
                  <a:solidFill>
                    <a:srgbClr val="5D5D5D"/>
                  </a:solidFill>
                  <a:latin typeface="+mj-lt"/>
                  <a:ea typeface="Lato"/>
                  <a:cs typeface="Lato"/>
                  <a:sym typeface="Lato"/>
                </a:rPr>
                <a:t>背景</a:t>
              </a:r>
              <a:endParaRPr lang="en-US" sz="4200" spc="21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8329646" y="4601559"/>
            <a:ext cx="8765204" cy="2433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公司最初以</a:t>
            </a:r>
            <a:r>
              <a:rPr lang="en-US" sz="2799" b="1" spc="139" dirty="0">
                <a:solidFill>
                  <a:srgbClr val="C00000"/>
                </a:solidFill>
                <a:latin typeface="+mj-lt"/>
                <a:ea typeface="Lato Bold"/>
                <a:cs typeface="Lato Bold"/>
                <a:sym typeface="Lato Bold"/>
              </a:rPr>
              <a:t>黃豆榨油</a:t>
            </a:r>
            <a:r>
              <a:rPr lang="en-US" sz="2799" spc="139" dirty="0">
                <a:solidFill>
                  <a:srgbClr val="100F0D"/>
                </a:solidFill>
                <a:latin typeface="+mj-lt"/>
                <a:ea typeface="Lato"/>
                <a:cs typeface="Lato"/>
                <a:sym typeface="Lato"/>
              </a:rPr>
              <a:t>起家，逐步拓展至麵粉生產、飼料製造等領域，業務範圍不僅限於台灣，還積極拓展海外市場，並與國際連鎖餐飲品牌合作，提供雞肉等產品。</a:t>
            </a:r>
          </a:p>
        </p:txBody>
      </p:sp>
      <p:sp>
        <p:nvSpPr>
          <p:cNvPr id="31" name="Slide Number Placeholder 3">
            <a:extLst>
              <a:ext uri="{FF2B5EF4-FFF2-40B4-BE49-F238E27FC236}">
                <a16:creationId xmlns:a16="http://schemas.microsoft.com/office/drawing/2014/main" id="{85EC6C5A-4ED7-A2BE-5431-DA2C4FAC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 vert="horz" lIns="91440" tIns="45720" rIns="91440" bIns="45720" rtlCol="0" anchor="ctr"/>
          <a:lstStyle/>
          <a:p>
            <a:fld id="{B6F15528-21DE-4FAA-801E-634DDDAF4B2B}" type="slidenum">
              <a:rPr lang="en-US" sz="2000" b="1" smtClean="0">
                <a:solidFill>
                  <a:srgbClr val="FFC000"/>
                </a:solidFill>
              </a:rPr>
              <a:pPr/>
              <a:t>6</a:t>
            </a:fld>
            <a:endParaRPr lang="en-US" sz="20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5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3" grpId="0"/>
      <p:bldP spid="2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0DF66-E12C-E5C3-4BAA-C6443AB50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05BA432E-F152-84AE-67EB-0D6BB51F3094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3EE4A6E-4F9D-FD86-43D2-E10CDC973CB2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6C80952A-2C6A-FCA6-2F94-C79212F24150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58C139D-8956-9978-EEA4-8D903FFE8DC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6AC7646B-6B49-4810-C325-777B16DA10AB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554F3D40-3600-9507-92E5-E93D3CD6B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427548"/>
              </p:ext>
            </p:extLst>
          </p:nvPr>
        </p:nvGraphicFramePr>
        <p:xfrm>
          <a:off x="1600200" y="1943100"/>
          <a:ext cx="15389504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7056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總資產報酬成長率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7.65%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3.70%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13.88%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9.14%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3.99%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9.89%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BEE7AE45-AA0B-8C54-D5E8-2BC111ADA435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83AD874F-CBD1-BFEE-0113-E083BDC2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60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FE532B8A-7A71-6A3A-CD88-0DD990ECAA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4596400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A7881AA5-C956-A431-68CD-A4D12F5D8D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4149539"/>
              </p:ext>
            </p:extLst>
          </p:nvPr>
        </p:nvGraphicFramePr>
        <p:xfrm>
          <a:off x="1600200" y="3947237"/>
          <a:ext cx="1541045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146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本期總資產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29,463,806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27,369,797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26,393,745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70,755,170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64,827,616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62,341,521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上期總資產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27,369,797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26,393,745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23,177,472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64,827,616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62,341,521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56,732,130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E87F0E2-F3DB-8252-4B6F-19B8B5A78216}"/>
              </a:ext>
            </a:extLst>
          </p:cNvPr>
          <p:cNvSpPr/>
          <p:nvPr/>
        </p:nvSpPr>
        <p:spPr>
          <a:xfrm>
            <a:off x="9565997" y="5841405"/>
            <a:ext cx="7885305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卜蜂與大成均呈現先上升後下降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大成</a:t>
            </a:r>
            <a:r>
              <a:rPr lang="en-US" altLang="zh-TW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2022~2023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上升程度大過於卜蜂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公司規模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正向成長幅度大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6106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11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9B206-AA3D-54F8-8227-D98EC7349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3A66AFB4-14D2-0C02-E4F0-85438AB148CD}"/>
              </a:ext>
            </a:extLst>
          </p:cNvPr>
          <p:cNvSpPr/>
          <p:nvPr/>
        </p:nvSpPr>
        <p:spPr>
          <a:xfrm>
            <a:off x="10050148" y="6249493"/>
            <a:ext cx="6310790" cy="2116173"/>
          </a:xfrm>
          <a:prstGeom prst="roundRect">
            <a:avLst/>
          </a:prstGeom>
          <a:solidFill>
            <a:srgbClr val="FEF8D6"/>
          </a:solidFill>
          <a:ln w="76200">
            <a:solidFill>
              <a:srgbClr val="FDEC8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卜蜂保留盈餘的先跌後漲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也影響到股東權益的變化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45920FCA-2D21-FD12-44D1-8FC4DF8B0A72}"/>
              </a:ext>
            </a:extLst>
          </p:cNvPr>
          <p:cNvSpPr/>
          <p:nvPr/>
        </p:nvSpPr>
        <p:spPr>
          <a:xfrm>
            <a:off x="10058400" y="6249493"/>
            <a:ext cx="6310790" cy="2116173"/>
          </a:xfrm>
          <a:prstGeom prst="roundRect">
            <a:avLst/>
          </a:prstGeom>
          <a:solidFill>
            <a:srgbClr val="FEECBE"/>
          </a:solidFill>
          <a:ln w="76200">
            <a:solidFill>
              <a:srgbClr val="FDCE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大成</a:t>
            </a:r>
            <a:r>
              <a:rPr lang="en-US" altLang="zh-TW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2022~2023</a:t>
            </a: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經營狀況良好</a:t>
            </a:r>
            <a:endParaRPr lang="en-US" altLang="zh-TW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可以有效利用股東投入的資金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904A2AA-F76A-0EE1-0CD2-3F50ABE9001D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5F413477-5E18-210B-7C7E-24B22CE72071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7054EE1-C1F0-D002-08FD-37187C705694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F92BED8-C858-95B9-0A8F-80AC133FA24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10B36DC-91C6-A985-EFCB-B457D7BC2AF0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48094682-347B-4A0A-92A4-D9C7DA530D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0459039"/>
              </p:ext>
            </p:extLst>
          </p:nvPr>
        </p:nvGraphicFramePr>
        <p:xfrm>
          <a:off x="1600200" y="1943100"/>
          <a:ext cx="15389504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7056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股東權益成長率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8.13%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7.19%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9.43%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8.50%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10.11%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4.17%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32C674AD-673F-2F6F-E92A-85221A66C636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0FCFC557-D4B8-1471-3716-576CA9175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61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50261442-EFB6-48A2-D2C7-31F61AB082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7500010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019395D-5EA5-201A-E135-92F5676C11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7931436"/>
              </p:ext>
            </p:extLst>
          </p:nvPr>
        </p:nvGraphicFramePr>
        <p:xfrm>
          <a:off x="1600200" y="3947237"/>
          <a:ext cx="15410454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146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7218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本期總資產</a:t>
                      </a:r>
                      <a:endParaRPr lang="zh-TW" altLang="en-US" sz="3200" b="1" kern="120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11,127,574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10,222,417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9,487,764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34,520,683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31,816,745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28,896,226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79199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3200" b="1" kern="1200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上期總資產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10,222,417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9,487,764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8,593,007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31,816,745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28,896,226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27,739,609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55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5404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Graphic spid="3" grpId="0">
        <p:bldAsOne/>
      </p:bldGraphic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F3FAB-36DE-9E6E-50C0-BC070E5D1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DB519D79-9A23-5267-4CDF-4113FC9B10B4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19BADF83-CB3C-850B-46EF-09AB10639D85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81B087A6-C78C-FC86-35DA-97AD7857D6FD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80F6C1F-0FF1-7A1D-DC8B-9664F021305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A7CB3E62-4A12-5F10-EAC3-C246D68AF7F9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D5263C3C-C2DE-EAF3-00AF-BBBCDE045C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8634888"/>
              </p:ext>
            </p:extLst>
          </p:nvPr>
        </p:nvGraphicFramePr>
        <p:xfrm>
          <a:off x="1600200" y="1943100"/>
          <a:ext cx="15389504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7056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內部成長率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1.20%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5.17%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2.99%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2.81%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4.86%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1.78%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EDEE3A93-77BB-91BD-788E-AAB6A9E1E985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99BA97C-2CA2-56B7-FA52-60632FB03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62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9338CBEF-C937-39E2-78D4-670548C5B7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0053783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矩形: 圓角 7">
            <a:extLst>
              <a:ext uri="{FF2B5EF4-FFF2-40B4-BE49-F238E27FC236}">
                <a16:creationId xmlns:a16="http://schemas.microsoft.com/office/drawing/2014/main" id="{02742166-8357-6537-B0CE-027D8BB19C16}"/>
              </a:ext>
            </a:extLst>
          </p:cNvPr>
          <p:cNvSpPr/>
          <p:nvPr/>
        </p:nvSpPr>
        <p:spPr>
          <a:xfrm>
            <a:off x="9565997" y="5841405"/>
            <a:ext cx="7885305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TW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2024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會下跌是因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稅前淨利與總資產報酬率皆下降</a:t>
            </a:r>
          </a:p>
        </p:txBody>
      </p:sp>
      <p:sp>
        <p:nvSpPr>
          <p:cNvPr id="11" name="框架 10">
            <a:extLst>
              <a:ext uri="{FF2B5EF4-FFF2-40B4-BE49-F238E27FC236}">
                <a16:creationId xmlns:a16="http://schemas.microsoft.com/office/drawing/2014/main" id="{62A88046-5640-062D-0464-5FE10330C5D2}"/>
              </a:ext>
            </a:extLst>
          </p:cNvPr>
          <p:cNvSpPr/>
          <p:nvPr/>
        </p:nvSpPr>
        <p:spPr>
          <a:xfrm>
            <a:off x="2286000" y="5796280"/>
            <a:ext cx="1447800" cy="3004820"/>
          </a:xfrm>
          <a:prstGeom prst="frame">
            <a:avLst>
              <a:gd name="adj1" fmla="val 5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99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8" grpId="0" animBg="1"/>
      <p:bldP spid="11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6366E-4BD2-1590-5B93-E977179FA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7021BF63-42EA-90AB-CE98-36FA7A042403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E0F59E7-0B2F-8FD7-4F33-107B81E4DB3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4D8D438E-A608-D921-CE89-75D1BBDE0D70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252BFEA-F45D-2241-2235-BF094968B22F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6869B02E-53D8-EAAD-E0EF-5960AC8A0862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1B1C32C3-2693-C585-8240-7C6AA5DDE9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497568"/>
              </p:ext>
            </p:extLst>
          </p:nvPr>
        </p:nvGraphicFramePr>
        <p:xfrm>
          <a:off x="1600200" y="1943100"/>
          <a:ext cx="15389504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7056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維持成長率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2.93%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14.27%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8.00%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6.72%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12.22%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4.43%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5ACB438E-FB33-C8C1-1E2D-D7C6B0AFAA1F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2EA7094-2BA2-7096-8751-92D7D2161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63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4C6CE77F-4D3D-5E3D-1EA5-B7059D57E2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5012422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框架 7">
            <a:extLst>
              <a:ext uri="{FF2B5EF4-FFF2-40B4-BE49-F238E27FC236}">
                <a16:creationId xmlns:a16="http://schemas.microsoft.com/office/drawing/2014/main" id="{05285780-F75D-9959-A969-B4B7F535A4F9}"/>
              </a:ext>
            </a:extLst>
          </p:cNvPr>
          <p:cNvSpPr/>
          <p:nvPr/>
        </p:nvSpPr>
        <p:spPr>
          <a:xfrm>
            <a:off x="4572000" y="5796280"/>
            <a:ext cx="1447800" cy="3004820"/>
          </a:xfrm>
          <a:prstGeom prst="frame">
            <a:avLst>
              <a:gd name="adj1" fmla="val 5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4B504BD-4C9F-0D62-A197-B3EF1C98D73B}"/>
              </a:ext>
            </a:extLst>
          </p:cNvPr>
          <p:cNvSpPr/>
          <p:nvPr/>
        </p:nvSpPr>
        <p:spPr>
          <a:xfrm>
            <a:off x="9565997" y="5841405"/>
            <a:ext cx="7885305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TW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2023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年突增代表擁有高成長力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因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營業利益變高</a:t>
            </a: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，獲利回升</a:t>
            </a:r>
          </a:p>
        </p:txBody>
      </p:sp>
    </p:spTree>
    <p:extLst>
      <p:ext uri="{BB962C8B-B14F-4D97-AF65-F5344CB8AC3E}">
        <p14:creationId xmlns:p14="http://schemas.microsoft.com/office/powerpoint/2010/main" val="3315029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8" grpId="0" animBg="1"/>
      <p:bldP spid="11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5DC5B-F3F2-2C9A-C52F-0D2D70461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A5A09721-838A-1953-A9EA-DBFC5EAB53BE}"/>
              </a:ext>
            </a:extLst>
          </p:cNvPr>
          <p:cNvGrpSpPr/>
          <p:nvPr/>
        </p:nvGrpSpPr>
        <p:grpSpPr>
          <a:xfrm>
            <a:off x="1450692" y="-873790"/>
            <a:ext cx="1902490" cy="1902490"/>
            <a:chOff x="0" y="0"/>
            <a:chExt cx="6350000" cy="6350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DFD327F8-9A16-C411-A719-290A5F1B360B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B98316E-A94E-E462-743F-819440C75C3F}"/>
              </a:ext>
            </a:extLst>
          </p:cNvPr>
          <p:cNvGrpSpPr/>
          <p:nvPr/>
        </p:nvGrpSpPr>
        <p:grpSpPr>
          <a:xfrm>
            <a:off x="17010654" y="8982184"/>
            <a:ext cx="944489" cy="944489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9A2918D-DB13-875C-0DFA-C2AC32D291D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F472C5D9-7E8A-DFC6-0A56-D531C0BC4C80}"/>
              </a:ext>
            </a:extLst>
          </p:cNvPr>
          <p:cNvSpPr txBox="1"/>
          <p:nvPr/>
        </p:nvSpPr>
        <p:spPr>
          <a:xfrm>
            <a:off x="4698662" y="787200"/>
            <a:ext cx="8890676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19"/>
              </a:lnSpc>
              <a:spcBef>
                <a:spcPct val="0"/>
              </a:spcBef>
            </a:pPr>
            <a:r>
              <a:rPr lang="zh-TW" altLang="en-US" sz="6399" b="1" spc="76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 Bold"/>
                <a:cs typeface="Lato Bold"/>
                <a:sym typeface="Lato Bold"/>
              </a:rPr>
              <a:t>財務比率分析</a:t>
            </a:r>
            <a:endParaRPr lang="en-US" sz="6399" b="1" spc="76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Lato Bold"/>
              <a:cs typeface="Lato Bold"/>
              <a:sym typeface="Lato Bold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DD4780AC-8DBD-F7D7-391A-1CB6E11C4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897927"/>
              </p:ext>
            </p:extLst>
          </p:nvPr>
        </p:nvGraphicFramePr>
        <p:xfrm>
          <a:off x="1600200" y="1943100"/>
          <a:ext cx="15389504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6672">
                  <a:extLst>
                    <a:ext uri="{9D8B030D-6E8A-4147-A177-3AD203B41FA5}">
                      <a16:colId xmlns:a16="http://schemas.microsoft.com/office/drawing/2014/main" val="1623716996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10656796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9858569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815527512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2937472550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508487858"/>
                    </a:ext>
                  </a:extLst>
                </a:gridCol>
                <a:gridCol w="1915472">
                  <a:extLst>
                    <a:ext uri="{9D8B030D-6E8A-4147-A177-3AD203B41FA5}">
                      <a16:colId xmlns:a16="http://schemas.microsoft.com/office/drawing/2014/main" val="3037619524"/>
                    </a:ext>
                  </a:extLst>
                </a:gridCol>
              </a:tblGrid>
              <a:tr h="660400">
                <a:tc rowSpan="2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卜蜂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TW" altLang="en-US" sz="4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大成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68171"/>
                  </a:ext>
                </a:extLst>
              </a:tr>
              <a:tr h="67056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C8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2024</a:t>
                      </a:r>
                      <a:endParaRPr lang="zh-TW" altLang="en-US" sz="2800" dirty="0"/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2023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2022</a:t>
                      </a:r>
                      <a:endParaRPr lang="zh-TW" alt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0874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3200" b="1" kern="12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市值帳面價值比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254.75%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275.98%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242.44%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134.89%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161.73%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新細明體" panose="02020500000000000000" pitchFamily="18" charset="-120"/>
                          <a:cs typeface="+mn-cs"/>
                        </a:rPr>
                        <a:t>138.72%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796679"/>
                  </a:ext>
                </a:extLst>
              </a:tr>
            </a:tbl>
          </a:graphicData>
        </a:graphic>
      </p:graphicFrame>
      <p:sp>
        <p:nvSpPr>
          <p:cNvPr id="12" name="文字方塊 11">
            <a:extLst>
              <a:ext uri="{FF2B5EF4-FFF2-40B4-BE49-F238E27FC236}">
                <a16:creationId xmlns:a16="http://schemas.microsoft.com/office/drawing/2014/main" id="{27CD3F30-45D5-6769-C292-30B35A354ABC}"/>
              </a:ext>
            </a:extLst>
          </p:cNvPr>
          <p:cNvSpPr txBox="1"/>
          <p:nvPr/>
        </p:nvSpPr>
        <p:spPr>
          <a:xfrm>
            <a:off x="-152400" y="2514779"/>
            <a:ext cx="5559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4400" b="1" dirty="0">
                <a:solidFill>
                  <a:srgbClr val="FCB70C"/>
                </a:solidFill>
              </a:rPr>
              <a:t>成長力分析</a:t>
            </a:r>
            <a:endParaRPr lang="en-US" altLang="zh-TW" sz="4400" b="1" dirty="0">
              <a:solidFill>
                <a:srgbClr val="FCB70C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589BA26-6819-B61E-D400-42F91C566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64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圖表 2">
            <a:extLst>
              <a:ext uri="{FF2B5EF4-FFF2-40B4-BE49-F238E27FC236}">
                <a16:creationId xmlns:a16="http://schemas.microsoft.com/office/drawing/2014/main" id="{1B9C803D-5094-F771-2474-23F8B6A1F6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0439682"/>
              </p:ext>
            </p:extLst>
          </p:nvPr>
        </p:nvGraphicFramePr>
        <p:xfrm>
          <a:off x="1025804" y="5105400"/>
          <a:ext cx="7696200" cy="4058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1DA813BD-C8D1-AB43-9206-8C26BEECD23F}"/>
              </a:ext>
            </a:extLst>
          </p:cNvPr>
          <p:cNvSpPr/>
          <p:nvPr/>
        </p:nvSpPr>
        <p:spPr>
          <a:xfrm>
            <a:off x="9565997" y="5841405"/>
            <a:ext cx="7885305" cy="2787665"/>
          </a:xfrm>
          <a:prstGeom prst="roundRect">
            <a:avLst/>
          </a:prstGeom>
          <a:solidFill>
            <a:srgbClr val="FFEBEB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卜蜂較優於大成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卜蜂較偏向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成長型股票</a:t>
            </a:r>
            <a:endParaRPr lang="en-US" altLang="zh-TW" sz="3200" b="1" dirty="0">
              <a:solidFill>
                <a:srgbClr val="FF0000"/>
              </a:solidFill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zh-TW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大成較偏向</a:t>
            </a:r>
            <a:r>
              <a:rPr lang="zh-TW" altLang="en-US" sz="3200" b="1" dirty="0">
                <a:solidFill>
                  <a:srgbClr val="FF0000"/>
                </a:solidFill>
                <a:latin typeface="+mj-lt"/>
              </a:rPr>
              <a:t>價值型股票</a:t>
            </a:r>
          </a:p>
        </p:txBody>
      </p:sp>
    </p:spTree>
    <p:extLst>
      <p:ext uri="{BB962C8B-B14F-4D97-AF65-F5344CB8AC3E}">
        <p14:creationId xmlns:p14="http://schemas.microsoft.com/office/powerpoint/2010/main" val="3845273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13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34699-06EE-9BC2-35A9-EBC191C64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79035C9-205E-622F-E2F7-21B2C637B39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37" t="-9222" r="-961" b="-12892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675813C-08ED-6578-0EED-DA3BDB1DA4A7}"/>
              </a:ext>
            </a:extLst>
          </p:cNvPr>
          <p:cNvGrpSpPr/>
          <p:nvPr/>
        </p:nvGrpSpPr>
        <p:grpSpPr>
          <a:xfrm>
            <a:off x="16535400" y="7569595"/>
            <a:ext cx="944489" cy="944489"/>
            <a:chOff x="0" y="0"/>
            <a:chExt cx="6350000" cy="635000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8881D56B-EF79-0225-280B-9021D7397530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C49C4024-9D32-6260-062C-0056209A399A}"/>
              </a:ext>
            </a:extLst>
          </p:cNvPr>
          <p:cNvGrpSpPr/>
          <p:nvPr/>
        </p:nvGrpSpPr>
        <p:grpSpPr>
          <a:xfrm>
            <a:off x="16400997" y="-579074"/>
            <a:ext cx="2529631" cy="2529631"/>
            <a:chOff x="0" y="0"/>
            <a:chExt cx="6350000" cy="635000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7C69B6C-D590-BC67-9322-7D7BF321A7E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492DCEC8-2D0C-C3D7-EC0B-52424E36089C}"/>
              </a:ext>
            </a:extLst>
          </p:cNvPr>
          <p:cNvGrpSpPr/>
          <p:nvPr/>
        </p:nvGrpSpPr>
        <p:grpSpPr>
          <a:xfrm>
            <a:off x="-2000680" y="1785321"/>
            <a:ext cx="13735480" cy="10457801"/>
            <a:chOff x="-2000680" y="1785321"/>
            <a:chExt cx="13735480" cy="10457801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5F103C15-20A4-041F-29A8-F548C1A90A30}"/>
                </a:ext>
              </a:extLst>
            </p:cNvPr>
            <p:cNvGrpSpPr/>
            <p:nvPr/>
          </p:nvGrpSpPr>
          <p:grpSpPr>
            <a:xfrm>
              <a:off x="-2000680" y="1785321"/>
              <a:ext cx="10457801" cy="10457801"/>
              <a:chOff x="0" y="0"/>
              <a:chExt cx="6350000" cy="6350000"/>
            </a:xfrm>
            <a:solidFill>
              <a:srgbClr val="595959">
                <a:alpha val="50196"/>
              </a:srgbClr>
            </a:solidFill>
          </p:grpSpPr>
          <p:sp>
            <p:nvSpPr>
              <p:cNvPr id="4" name="Freeform 4">
                <a:extLst>
                  <a:ext uri="{FF2B5EF4-FFF2-40B4-BE49-F238E27FC236}">
                    <a16:creationId xmlns:a16="http://schemas.microsoft.com/office/drawing/2014/main" id="{B6CA2C79-C430-4B2E-9183-F57FDF88512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3EAFD1A1-166B-AF1C-03F4-A6300DC1CF3F}"/>
                </a:ext>
              </a:extLst>
            </p:cNvPr>
            <p:cNvSpPr txBox="1"/>
            <p:nvPr/>
          </p:nvSpPr>
          <p:spPr>
            <a:xfrm>
              <a:off x="2819400" y="3924300"/>
              <a:ext cx="8915400" cy="29168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ct val="150000"/>
                </a:lnSpc>
                <a:spcBef>
                  <a:spcPct val="0"/>
                </a:spcBef>
              </a:pP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總</a:t>
              </a:r>
              <a:r>
                <a:rPr 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 </a:t>
              </a: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結</a:t>
              </a:r>
              <a:endParaRPr lang="en-US" sz="14400" b="1" spc="119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709A5CC4-5064-A143-EBB2-A43B93F6D27B}"/>
              </a:ext>
            </a:extLst>
          </p:cNvPr>
          <p:cNvGrpSpPr>
            <a:grpSpLocks noChangeAspect="1"/>
          </p:cNvGrpSpPr>
          <p:nvPr/>
        </p:nvGrpSpPr>
        <p:grpSpPr>
          <a:xfrm>
            <a:off x="-2150979" y="-2052127"/>
            <a:ext cx="5657850" cy="5657850"/>
            <a:chOff x="0" y="0"/>
            <a:chExt cx="1708150" cy="17081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EBB9D95B-C7CE-5E3F-1C73-0C09976EF59B}"/>
                </a:ext>
              </a:extLst>
            </p:cNvPr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F47D0D76-7A36-D985-9880-5C810274694C}"/>
              </a:ext>
            </a:extLst>
          </p:cNvPr>
          <p:cNvGrpSpPr/>
          <p:nvPr/>
        </p:nvGrpSpPr>
        <p:grpSpPr>
          <a:xfrm>
            <a:off x="7432922" y="8522058"/>
            <a:ext cx="1345513" cy="1345513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D2B7CC6-38C0-F774-B728-AD51E2CC489B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EAE982D3-C175-9931-77B0-012B29209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65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3590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87680" y="463338"/>
            <a:ext cx="6394062" cy="9387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財分報告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 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公司簡介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產業類別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主要客群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市場定位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—BS—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各償債比率歷屆成長率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短期借款增減（BS）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個別公司與產業平均比較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查聯準會（升息影響，CA CL影響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現流比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負債權益比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長投、PPE增減-&gt;長期資金比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—IS—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觀察營收變化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純益率變化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營運資金周轉率保守or開放</a:t>
            </a:r>
          </a:p>
          <a:p>
            <a:pPr algn="l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Noto Sans T Chinese"/>
              <a:ea typeface="Noto Sans T Chinese"/>
              <a:cs typeface="Noto Sans T Chinese"/>
              <a:sym typeface="Noto Sans T Chinese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881742" y="463338"/>
            <a:ext cx="3911650" cy="7458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PPE佔比</a:t>
            </a:r>
            <a:endParaRPr lang="en-US" sz="2799" dirty="0">
              <a:solidFill>
                <a:srgbClr val="000000"/>
              </a:solidFill>
              <a:latin typeface="Noto Sans T Chinese"/>
              <a:ea typeface="Noto Sans T Chinese"/>
              <a:cs typeface="Noto Sans T Chinese"/>
              <a:sym typeface="Noto Sans T Chinese"/>
            </a:endParaRPr>
          </a:p>
          <a:p>
            <a:pPr algn="just"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查營業成本</a:t>
            </a:r>
            <a:endParaRPr lang="en-US" sz="2799" dirty="0">
              <a:solidFill>
                <a:srgbClr val="000000"/>
              </a:solidFill>
              <a:latin typeface="Noto Sans T Chinese"/>
              <a:ea typeface="Noto Sans T Chinese"/>
              <a:cs typeface="Noto Sans T Chinese"/>
              <a:sym typeface="Noto Sans T Chinese"/>
            </a:endParaRPr>
          </a:p>
          <a:p>
            <a:pPr algn="just"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營業外淨額變化</a:t>
            </a:r>
            <a:endParaRPr lang="en-US" sz="2799" dirty="0">
              <a:solidFill>
                <a:srgbClr val="000000"/>
              </a:solidFill>
              <a:latin typeface="Noto Sans T Chinese"/>
              <a:ea typeface="Noto Sans T Chinese"/>
              <a:cs typeface="Noto Sans T Chinese"/>
              <a:sym typeface="Noto Sans T Chinese"/>
            </a:endParaRPr>
          </a:p>
          <a:p>
            <a:pPr algn="just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Noto Sans T Chinese"/>
              <a:ea typeface="Noto Sans T Chinese"/>
              <a:cs typeface="Noto Sans T Chinese"/>
              <a:sym typeface="Noto Sans T Chinese"/>
            </a:endParaRPr>
          </a:p>
          <a:p>
            <a:pPr algn="just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—</a:t>
            </a:r>
            <a:r>
              <a:rPr lang="en-US" sz="27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圖表</a:t>
            </a:r>
            <a:r>
              <a:rPr lang="en-US" sz="2799" dirty="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—</a:t>
            </a:r>
          </a:p>
          <a:p>
            <a:pPr algn="just"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長條圖、圓餅圖、折線圖</a:t>
            </a:r>
            <a:endParaRPr lang="en-US" sz="2799" dirty="0">
              <a:solidFill>
                <a:srgbClr val="000000"/>
              </a:solidFill>
              <a:latin typeface="Noto Sans T Chinese"/>
              <a:ea typeface="Noto Sans T Chinese"/>
              <a:cs typeface="Noto Sans T Chinese"/>
              <a:sym typeface="Noto Sans T Chinese"/>
            </a:endParaRPr>
          </a:p>
          <a:p>
            <a:pPr algn="just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swot</a:t>
            </a:r>
          </a:p>
          <a:p>
            <a:pPr algn="just"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債權人、股東、投資人</a:t>
            </a:r>
            <a:endParaRPr lang="en-US" sz="2799" dirty="0">
              <a:solidFill>
                <a:srgbClr val="000000"/>
              </a:solidFill>
              <a:latin typeface="Noto Sans T Chinese"/>
              <a:ea typeface="Noto Sans T Chinese"/>
              <a:cs typeface="Noto Sans T Chinese"/>
              <a:sym typeface="Noto Sans T Chinese"/>
            </a:endParaRPr>
          </a:p>
          <a:p>
            <a:pPr algn="just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Noto Sans T Chinese"/>
              <a:ea typeface="Noto Sans T Chinese"/>
              <a:cs typeface="Noto Sans T Chinese"/>
              <a:sym typeface="Noto Sans T Chinese"/>
            </a:endParaRPr>
          </a:p>
          <a:p>
            <a:pPr algn="just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—</a:t>
            </a:r>
            <a:r>
              <a:rPr lang="en-US" sz="27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待辦</a:t>
            </a:r>
            <a:r>
              <a:rPr lang="en-US" sz="2799" dirty="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—</a:t>
            </a:r>
          </a:p>
          <a:p>
            <a:pPr algn="l"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比率轉換</a:t>
            </a:r>
            <a:r>
              <a:rPr lang="en-US" sz="27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（ ％ or 倍 ）</a:t>
            </a:r>
          </a:p>
          <a:p>
            <a:pPr algn="l">
              <a:lnSpc>
                <a:spcPts val="3919"/>
              </a:lnSpc>
            </a:pPr>
            <a:r>
              <a:rPr lang="en-US" sz="2799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資料來源</a:t>
            </a:r>
            <a:endParaRPr lang="en-US" sz="2799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ROE ROA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881742" y="6877371"/>
            <a:ext cx="1493423" cy="463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2"/>
              </a:lnSpc>
              <a:spcBef>
                <a:spcPct val="0"/>
              </a:spcBef>
            </a:pPr>
            <a:r>
              <a:rPr lang="en-US" sz="2800" spc="140">
                <a:solidFill>
                  <a:srgbClr val="FF3131"/>
                </a:solidFill>
                <a:latin typeface="Lato"/>
                <a:ea typeface="Lato"/>
                <a:cs typeface="Lato"/>
                <a:sym typeface="Lato"/>
              </a:rPr>
              <a:t>產業平均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81742" y="8113946"/>
            <a:ext cx="9069099" cy="463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2"/>
              </a:lnSpc>
              <a:spcBef>
                <a:spcPct val="0"/>
              </a:spcBef>
            </a:pPr>
            <a:r>
              <a:rPr lang="en-US" sz="2800" spc="140">
                <a:solidFill>
                  <a:srgbClr val="FF3131"/>
                </a:solidFill>
                <a:latin typeface="Lato"/>
                <a:ea typeface="Lato"/>
                <a:cs typeface="Lato"/>
                <a:sym typeface="Lato"/>
              </a:rPr>
              <a:t>兩間公司的主要收入、主要業務 來看為什麼獲益會有差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75747D6F-7FF6-5690-08BD-4EA2D5E6C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66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E6AFE-5E8F-F668-02C4-53283076D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313D4BF8-859C-5FE2-CA7C-C0F19C854005}"/>
              </a:ext>
            </a:extLst>
          </p:cNvPr>
          <p:cNvGrpSpPr>
            <a:grpSpLocks noChangeAspect="1"/>
          </p:cNvGrpSpPr>
          <p:nvPr/>
        </p:nvGrpSpPr>
        <p:grpSpPr>
          <a:xfrm>
            <a:off x="16272262" y="-2015738"/>
            <a:ext cx="4031476" cy="4031476"/>
            <a:chOff x="0" y="0"/>
            <a:chExt cx="1708150" cy="170815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9E6D205-6188-CB1F-C704-0DD9DE20D684}"/>
                </a:ext>
              </a:extLst>
            </p:cNvPr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04BC9FF1-50A1-34F5-7B3F-7410618C3799}"/>
              </a:ext>
            </a:extLst>
          </p:cNvPr>
          <p:cNvGrpSpPr/>
          <p:nvPr/>
        </p:nvGrpSpPr>
        <p:grpSpPr>
          <a:xfrm>
            <a:off x="6705600" y="1800617"/>
            <a:ext cx="3203693" cy="1991507"/>
            <a:chOff x="6705600" y="1800617"/>
            <a:chExt cx="3203693" cy="1991507"/>
          </a:xfrm>
        </p:grpSpPr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983520B9-8CDA-2343-3503-E6007D1A28B0}"/>
                </a:ext>
              </a:extLst>
            </p:cNvPr>
            <p:cNvGrpSpPr/>
            <p:nvPr/>
          </p:nvGrpSpPr>
          <p:grpSpPr>
            <a:xfrm>
              <a:off x="6959301" y="1800617"/>
              <a:ext cx="2696291" cy="619367"/>
              <a:chOff x="0" y="0"/>
              <a:chExt cx="3595054" cy="825822"/>
            </a:xfrm>
          </p:grpSpPr>
          <p:grpSp>
            <p:nvGrpSpPr>
              <p:cNvPr id="12" name="Group 12">
                <a:extLst>
                  <a:ext uri="{FF2B5EF4-FFF2-40B4-BE49-F238E27FC236}">
                    <a16:creationId xmlns:a16="http://schemas.microsoft.com/office/drawing/2014/main" id="{4BD12DEC-38B2-CA1C-50A3-0E58963052F4}"/>
                  </a:ext>
                </a:extLst>
              </p:cNvPr>
              <p:cNvGrpSpPr/>
              <p:nvPr/>
            </p:nvGrpSpPr>
            <p:grpSpPr>
              <a:xfrm>
                <a:off x="0" y="0"/>
                <a:ext cx="3595054" cy="825822"/>
                <a:chOff x="0" y="0"/>
                <a:chExt cx="710134" cy="163125"/>
              </a:xfrm>
            </p:grpSpPr>
            <p:sp>
              <p:nvSpPr>
                <p:cNvPr id="13" name="Freeform 13">
                  <a:extLst>
                    <a:ext uri="{FF2B5EF4-FFF2-40B4-BE49-F238E27FC236}">
                      <a16:creationId xmlns:a16="http://schemas.microsoft.com/office/drawing/2014/main" id="{933294C9-87E3-F103-F456-8D1811A966B1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710134" cy="16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134" h="163125">
                      <a:moveTo>
                        <a:pt x="81563" y="0"/>
                      </a:moveTo>
                      <a:lnTo>
                        <a:pt x="628572" y="0"/>
                      </a:lnTo>
                      <a:cubicBezTo>
                        <a:pt x="673617" y="0"/>
                        <a:pt x="710134" y="36517"/>
                        <a:pt x="710134" y="81563"/>
                      </a:cubicBezTo>
                      <a:lnTo>
                        <a:pt x="710134" y="81563"/>
                      </a:lnTo>
                      <a:cubicBezTo>
                        <a:pt x="710134" y="103194"/>
                        <a:pt x="701541" y="123940"/>
                        <a:pt x="686245" y="139236"/>
                      </a:cubicBezTo>
                      <a:cubicBezTo>
                        <a:pt x="670949" y="154532"/>
                        <a:pt x="650203" y="163125"/>
                        <a:pt x="628572" y="163125"/>
                      </a:cubicBezTo>
                      <a:lnTo>
                        <a:pt x="81563" y="163125"/>
                      </a:lnTo>
                      <a:cubicBezTo>
                        <a:pt x="59931" y="163125"/>
                        <a:pt x="39185" y="154532"/>
                        <a:pt x="23889" y="139236"/>
                      </a:cubicBezTo>
                      <a:cubicBezTo>
                        <a:pt x="8593" y="123940"/>
                        <a:pt x="0" y="103194"/>
                        <a:pt x="0" y="81563"/>
                      </a:cubicBezTo>
                      <a:lnTo>
                        <a:pt x="0" y="81563"/>
                      </a:lnTo>
                      <a:cubicBezTo>
                        <a:pt x="0" y="59931"/>
                        <a:pt x="8593" y="39185"/>
                        <a:pt x="23889" y="23889"/>
                      </a:cubicBezTo>
                      <a:cubicBezTo>
                        <a:pt x="39185" y="8593"/>
                        <a:pt x="59931" y="0"/>
                        <a:pt x="81563" y="0"/>
                      </a:cubicBezTo>
                      <a:close/>
                    </a:path>
                  </a:pathLst>
                </a:custGeom>
                <a:solidFill>
                  <a:srgbClr val="CA9200"/>
                </a:solidFill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4" name="TextBox 14">
                  <a:extLst>
                    <a:ext uri="{FF2B5EF4-FFF2-40B4-BE49-F238E27FC236}">
                      <a16:creationId xmlns:a16="http://schemas.microsoft.com/office/drawing/2014/main" id="{692B25ED-20B3-3FCA-899E-5C6310704BAF}"/>
                    </a:ext>
                  </a:extLst>
                </p:cNvPr>
                <p:cNvSpPr txBox="1"/>
                <p:nvPr/>
              </p:nvSpPr>
              <p:spPr>
                <a:xfrm>
                  <a:off x="0" y="-19050"/>
                  <a:ext cx="710134" cy="18217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990"/>
                    </a:lnSpc>
                  </a:pPr>
                  <a:endParaRPr>
                    <a:latin typeface="+mj-lt"/>
                  </a:endParaRPr>
                </a:p>
              </p:txBody>
            </p:sp>
          </p:grp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4EC671BE-0262-9E38-8FF6-10B91BD38437}"/>
                  </a:ext>
                </a:extLst>
              </p:cNvPr>
              <p:cNvSpPr txBox="1"/>
              <p:nvPr/>
            </p:nvSpPr>
            <p:spPr>
              <a:xfrm>
                <a:off x="732327" y="41437"/>
                <a:ext cx="2130404" cy="65633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4200"/>
                  </a:lnSpc>
                  <a:spcBef>
                    <a:spcPct val="0"/>
                  </a:spcBef>
                </a:pPr>
                <a:r>
                  <a:rPr lang="zh-TW" altLang="en-US" sz="3000" b="1" dirty="0">
                    <a:solidFill>
                      <a:srgbClr val="FFFFFF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飼料部門</a:t>
                </a:r>
                <a:endParaRPr lang="en-US" sz="3000" b="1" dirty="0">
                  <a:solidFill>
                    <a:srgbClr val="FFFFFF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</p:grpSp>
        <p:sp>
          <p:nvSpPr>
            <p:cNvPr id="27" name="TextBox 27">
              <a:extLst>
                <a:ext uri="{FF2B5EF4-FFF2-40B4-BE49-F238E27FC236}">
                  <a16:creationId xmlns:a16="http://schemas.microsoft.com/office/drawing/2014/main" id="{2707EFD2-8BCD-A3C8-221F-38C5F7305705}"/>
                </a:ext>
              </a:extLst>
            </p:cNvPr>
            <p:cNvSpPr txBox="1"/>
            <p:nvPr/>
          </p:nvSpPr>
          <p:spPr>
            <a:xfrm>
              <a:off x="6705600" y="2901752"/>
              <a:ext cx="3203693" cy="8903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612"/>
                </a:lnSpc>
              </a:pPr>
              <a:r>
                <a:rPr lang="zh-TW" altLang="en-US" sz="2800" spc="140" dirty="0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家禽</a:t>
              </a: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飼料</a:t>
              </a:r>
              <a:r>
                <a:rPr lang="zh-TW" altLang="en-US" sz="2800" spc="140" dirty="0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銷售</a:t>
              </a:r>
              <a:endParaRPr lang="en-US" altLang="zh-TW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  <a:p>
              <a:pPr algn="ctr">
                <a:lnSpc>
                  <a:spcPts val="3612"/>
                </a:lnSpc>
              </a:pPr>
              <a:r>
                <a:rPr lang="zh-TW" altLang="en-US" sz="2800" spc="140" dirty="0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家畜飼料銷售</a:t>
              </a:r>
              <a:endParaRPr lang="en-US" altLang="zh-TW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29CEB8CB-322A-E007-FE0C-EC18B2FE2B7D}"/>
              </a:ext>
            </a:extLst>
          </p:cNvPr>
          <p:cNvGrpSpPr/>
          <p:nvPr/>
        </p:nvGrpSpPr>
        <p:grpSpPr>
          <a:xfrm>
            <a:off x="10153217" y="1800617"/>
            <a:ext cx="2696291" cy="1895083"/>
            <a:chOff x="10153217" y="1800617"/>
            <a:chExt cx="2696291" cy="1895083"/>
          </a:xfrm>
        </p:grpSpPr>
        <p:grpSp>
          <p:nvGrpSpPr>
            <p:cNvPr id="16" name="Group 16">
              <a:extLst>
                <a:ext uri="{FF2B5EF4-FFF2-40B4-BE49-F238E27FC236}">
                  <a16:creationId xmlns:a16="http://schemas.microsoft.com/office/drawing/2014/main" id="{02050783-7A42-D3F9-9F4A-E778E0239797}"/>
                </a:ext>
              </a:extLst>
            </p:cNvPr>
            <p:cNvGrpSpPr/>
            <p:nvPr/>
          </p:nvGrpSpPr>
          <p:grpSpPr>
            <a:xfrm>
              <a:off x="10153217" y="1800617"/>
              <a:ext cx="2696291" cy="619367"/>
              <a:chOff x="0" y="0"/>
              <a:chExt cx="3595054" cy="825822"/>
            </a:xfrm>
          </p:grpSpPr>
          <p:grpSp>
            <p:nvGrpSpPr>
              <p:cNvPr id="17" name="Group 17">
                <a:extLst>
                  <a:ext uri="{FF2B5EF4-FFF2-40B4-BE49-F238E27FC236}">
                    <a16:creationId xmlns:a16="http://schemas.microsoft.com/office/drawing/2014/main" id="{FB4E94DE-FF1A-D812-25D4-9773EF68C273}"/>
                  </a:ext>
                </a:extLst>
              </p:cNvPr>
              <p:cNvGrpSpPr/>
              <p:nvPr/>
            </p:nvGrpSpPr>
            <p:grpSpPr>
              <a:xfrm>
                <a:off x="0" y="0"/>
                <a:ext cx="3595054" cy="825822"/>
                <a:chOff x="0" y="0"/>
                <a:chExt cx="710134" cy="163125"/>
              </a:xfrm>
            </p:grpSpPr>
            <p:sp>
              <p:nvSpPr>
                <p:cNvPr id="18" name="Freeform 18">
                  <a:extLst>
                    <a:ext uri="{FF2B5EF4-FFF2-40B4-BE49-F238E27FC236}">
                      <a16:creationId xmlns:a16="http://schemas.microsoft.com/office/drawing/2014/main" id="{FD0B33AB-0577-68C8-255D-2359B67A121B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710134" cy="16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134" h="163125">
                      <a:moveTo>
                        <a:pt x="81563" y="0"/>
                      </a:moveTo>
                      <a:lnTo>
                        <a:pt x="628572" y="0"/>
                      </a:lnTo>
                      <a:cubicBezTo>
                        <a:pt x="673617" y="0"/>
                        <a:pt x="710134" y="36517"/>
                        <a:pt x="710134" y="81563"/>
                      </a:cubicBezTo>
                      <a:lnTo>
                        <a:pt x="710134" y="81563"/>
                      </a:lnTo>
                      <a:cubicBezTo>
                        <a:pt x="710134" y="103194"/>
                        <a:pt x="701541" y="123940"/>
                        <a:pt x="686245" y="139236"/>
                      </a:cubicBezTo>
                      <a:cubicBezTo>
                        <a:pt x="670949" y="154532"/>
                        <a:pt x="650203" y="163125"/>
                        <a:pt x="628572" y="163125"/>
                      </a:cubicBezTo>
                      <a:lnTo>
                        <a:pt x="81563" y="163125"/>
                      </a:lnTo>
                      <a:cubicBezTo>
                        <a:pt x="59931" y="163125"/>
                        <a:pt x="39185" y="154532"/>
                        <a:pt x="23889" y="139236"/>
                      </a:cubicBezTo>
                      <a:cubicBezTo>
                        <a:pt x="8593" y="123940"/>
                        <a:pt x="0" y="103194"/>
                        <a:pt x="0" y="81563"/>
                      </a:cubicBezTo>
                      <a:lnTo>
                        <a:pt x="0" y="81563"/>
                      </a:lnTo>
                      <a:cubicBezTo>
                        <a:pt x="0" y="59931"/>
                        <a:pt x="8593" y="39185"/>
                        <a:pt x="23889" y="23889"/>
                      </a:cubicBezTo>
                      <a:cubicBezTo>
                        <a:pt x="39185" y="8593"/>
                        <a:pt x="59931" y="0"/>
                        <a:pt x="81563" y="0"/>
                      </a:cubicBezTo>
                      <a:close/>
                    </a:path>
                  </a:pathLst>
                </a:custGeom>
                <a:solidFill>
                  <a:srgbClr val="CF9B01"/>
                </a:solidFill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19" name="TextBox 19">
                  <a:extLst>
                    <a:ext uri="{FF2B5EF4-FFF2-40B4-BE49-F238E27FC236}">
                      <a16:creationId xmlns:a16="http://schemas.microsoft.com/office/drawing/2014/main" id="{6E12E262-3696-7625-68BD-B5AF00362836}"/>
                    </a:ext>
                  </a:extLst>
                </p:cNvPr>
                <p:cNvSpPr txBox="1"/>
                <p:nvPr/>
              </p:nvSpPr>
              <p:spPr>
                <a:xfrm>
                  <a:off x="0" y="-19050"/>
                  <a:ext cx="710134" cy="18217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990"/>
                    </a:lnSpc>
                  </a:pPr>
                  <a:endParaRPr>
                    <a:latin typeface="+mj-lt"/>
                  </a:endParaRPr>
                </a:p>
              </p:txBody>
            </p:sp>
          </p:grpSp>
          <p:sp>
            <p:nvSpPr>
              <p:cNvPr id="20" name="TextBox 20">
                <a:extLst>
                  <a:ext uri="{FF2B5EF4-FFF2-40B4-BE49-F238E27FC236}">
                    <a16:creationId xmlns:a16="http://schemas.microsoft.com/office/drawing/2014/main" id="{F9A33EC1-451C-F0B5-762E-BAC2EBE7059E}"/>
                  </a:ext>
                </a:extLst>
              </p:cNvPr>
              <p:cNvSpPr txBox="1"/>
              <p:nvPr/>
            </p:nvSpPr>
            <p:spPr>
              <a:xfrm>
                <a:off x="0" y="41437"/>
                <a:ext cx="3595054" cy="67627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4200"/>
                  </a:lnSpc>
                  <a:spcBef>
                    <a:spcPct val="0"/>
                  </a:spcBef>
                </a:pPr>
                <a:r>
                  <a:rPr lang="en-US" sz="3000" b="1" dirty="0" err="1">
                    <a:solidFill>
                      <a:srgbClr val="FFFFFF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肉品</a:t>
                </a:r>
                <a:r>
                  <a:rPr lang="zh-TW" altLang="en-US" sz="3000" b="1" dirty="0">
                    <a:solidFill>
                      <a:srgbClr val="FFFFFF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部門</a:t>
                </a:r>
                <a:endParaRPr lang="en-US" sz="3000" b="1" dirty="0">
                  <a:solidFill>
                    <a:srgbClr val="FFFFFF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</p:grp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26608507-C9D9-86EF-E82C-9D340832B09E}"/>
                </a:ext>
              </a:extLst>
            </p:cNvPr>
            <p:cNvSpPr txBox="1"/>
            <p:nvPr/>
          </p:nvSpPr>
          <p:spPr>
            <a:xfrm>
              <a:off x="10479962" y="2775205"/>
              <a:ext cx="2042800" cy="92049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生鮮屠宰場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  <a:p>
              <a:pPr algn="ctr">
                <a:lnSpc>
                  <a:spcPts val="3612"/>
                </a:lnSpc>
              </a:pPr>
              <a:r>
                <a:rPr lang="en-US" sz="2800" spc="140" dirty="0" err="1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食品加工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20499AD0-1914-F424-938A-B73F6BA8FB89}"/>
              </a:ext>
            </a:extLst>
          </p:cNvPr>
          <p:cNvGrpSpPr/>
          <p:nvPr/>
        </p:nvGrpSpPr>
        <p:grpSpPr>
          <a:xfrm>
            <a:off x="13381909" y="1800617"/>
            <a:ext cx="2696291" cy="1864960"/>
            <a:chOff x="13381909" y="1800617"/>
            <a:chExt cx="2696291" cy="1864960"/>
          </a:xfrm>
        </p:grpSpPr>
        <p:grpSp>
          <p:nvGrpSpPr>
            <p:cNvPr id="21" name="Group 21">
              <a:extLst>
                <a:ext uri="{FF2B5EF4-FFF2-40B4-BE49-F238E27FC236}">
                  <a16:creationId xmlns:a16="http://schemas.microsoft.com/office/drawing/2014/main" id="{CD93AEF9-DF73-D069-0967-1074F64F7797}"/>
                </a:ext>
              </a:extLst>
            </p:cNvPr>
            <p:cNvGrpSpPr/>
            <p:nvPr/>
          </p:nvGrpSpPr>
          <p:grpSpPr>
            <a:xfrm>
              <a:off x="13381909" y="1800617"/>
              <a:ext cx="2696291" cy="619367"/>
              <a:chOff x="0" y="0"/>
              <a:chExt cx="3595054" cy="825822"/>
            </a:xfrm>
          </p:grpSpPr>
          <p:grpSp>
            <p:nvGrpSpPr>
              <p:cNvPr id="22" name="Group 22">
                <a:extLst>
                  <a:ext uri="{FF2B5EF4-FFF2-40B4-BE49-F238E27FC236}">
                    <a16:creationId xmlns:a16="http://schemas.microsoft.com/office/drawing/2014/main" id="{CD8F4593-82DF-817D-E14E-4616EEA8C467}"/>
                  </a:ext>
                </a:extLst>
              </p:cNvPr>
              <p:cNvGrpSpPr/>
              <p:nvPr/>
            </p:nvGrpSpPr>
            <p:grpSpPr>
              <a:xfrm>
                <a:off x="0" y="0"/>
                <a:ext cx="3595054" cy="825822"/>
                <a:chOff x="0" y="0"/>
                <a:chExt cx="710134" cy="163125"/>
              </a:xfrm>
            </p:grpSpPr>
            <p:sp>
              <p:nvSpPr>
                <p:cNvPr id="23" name="Freeform 23">
                  <a:extLst>
                    <a:ext uri="{FF2B5EF4-FFF2-40B4-BE49-F238E27FC236}">
                      <a16:creationId xmlns:a16="http://schemas.microsoft.com/office/drawing/2014/main" id="{968E78F0-C407-76F2-C3B3-CD3338F454B8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710134" cy="16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134" h="163125">
                      <a:moveTo>
                        <a:pt x="81563" y="0"/>
                      </a:moveTo>
                      <a:lnTo>
                        <a:pt x="628572" y="0"/>
                      </a:lnTo>
                      <a:cubicBezTo>
                        <a:pt x="673617" y="0"/>
                        <a:pt x="710134" y="36517"/>
                        <a:pt x="710134" y="81563"/>
                      </a:cubicBezTo>
                      <a:lnTo>
                        <a:pt x="710134" y="81563"/>
                      </a:lnTo>
                      <a:cubicBezTo>
                        <a:pt x="710134" y="103194"/>
                        <a:pt x="701541" y="123940"/>
                        <a:pt x="686245" y="139236"/>
                      </a:cubicBezTo>
                      <a:cubicBezTo>
                        <a:pt x="670949" y="154532"/>
                        <a:pt x="650203" y="163125"/>
                        <a:pt x="628572" y="163125"/>
                      </a:cubicBezTo>
                      <a:lnTo>
                        <a:pt x="81563" y="163125"/>
                      </a:lnTo>
                      <a:cubicBezTo>
                        <a:pt x="59931" y="163125"/>
                        <a:pt x="39185" y="154532"/>
                        <a:pt x="23889" y="139236"/>
                      </a:cubicBezTo>
                      <a:cubicBezTo>
                        <a:pt x="8593" y="123940"/>
                        <a:pt x="0" y="103194"/>
                        <a:pt x="0" y="81563"/>
                      </a:cubicBezTo>
                      <a:lnTo>
                        <a:pt x="0" y="81563"/>
                      </a:lnTo>
                      <a:cubicBezTo>
                        <a:pt x="0" y="59931"/>
                        <a:pt x="8593" y="39185"/>
                        <a:pt x="23889" y="23889"/>
                      </a:cubicBezTo>
                      <a:cubicBezTo>
                        <a:pt x="39185" y="8593"/>
                        <a:pt x="59931" y="0"/>
                        <a:pt x="81563" y="0"/>
                      </a:cubicBezTo>
                      <a:close/>
                    </a:path>
                  </a:pathLst>
                </a:custGeom>
                <a:solidFill>
                  <a:srgbClr val="CF9B01"/>
                </a:solidFill>
              </p:spPr>
              <p:txBody>
                <a:bodyPr/>
                <a:lstStyle/>
                <a:p>
                  <a:endParaRPr lang="zh-TW" altLang="en-US"/>
                </a:p>
              </p:txBody>
            </p:sp>
            <p:sp>
              <p:nvSpPr>
                <p:cNvPr id="24" name="TextBox 24">
                  <a:extLst>
                    <a:ext uri="{FF2B5EF4-FFF2-40B4-BE49-F238E27FC236}">
                      <a16:creationId xmlns:a16="http://schemas.microsoft.com/office/drawing/2014/main" id="{7144995E-3D49-B094-EB30-A0051CDE12AA}"/>
                    </a:ext>
                  </a:extLst>
                </p:cNvPr>
                <p:cNvSpPr txBox="1"/>
                <p:nvPr/>
              </p:nvSpPr>
              <p:spPr>
                <a:xfrm>
                  <a:off x="0" y="-19050"/>
                  <a:ext cx="710134" cy="18217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990"/>
                    </a:lnSpc>
                  </a:pPr>
                  <a:endParaRPr>
                    <a:latin typeface="+mj-lt"/>
                  </a:endParaRPr>
                </a:p>
              </p:txBody>
            </p:sp>
          </p:grpSp>
          <p:sp>
            <p:nvSpPr>
              <p:cNvPr id="25" name="TextBox 25">
                <a:extLst>
                  <a:ext uri="{FF2B5EF4-FFF2-40B4-BE49-F238E27FC236}">
                    <a16:creationId xmlns:a16="http://schemas.microsoft.com/office/drawing/2014/main" id="{A316C49A-898A-6094-5406-51183E619801}"/>
                  </a:ext>
                </a:extLst>
              </p:cNvPr>
              <p:cNvSpPr txBox="1"/>
              <p:nvPr/>
            </p:nvSpPr>
            <p:spPr>
              <a:xfrm>
                <a:off x="732327" y="41437"/>
                <a:ext cx="2130404" cy="65633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4200"/>
                  </a:lnSpc>
                  <a:spcBef>
                    <a:spcPct val="0"/>
                  </a:spcBef>
                </a:pPr>
                <a:r>
                  <a:rPr lang="zh-TW" altLang="en-US" sz="3000" b="1" dirty="0">
                    <a:solidFill>
                      <a:srgbClr val="FFFFFF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其他部門</a:t>
                </a:r>
                <a:endParaRPr lang="en-US" sz="3000" b="1" dirty="0">
                  <a:solidFill>
                    <a:srgbClr val="FFFFFF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</p:grpSp>
        <p:sp>
          <p:nvSpPr>
            <p:cNvPr id="29" name="TextBox 29">
              <a:extLst>
                <a:ext uri="{FF2B5EF4-FFF2-40B4-BE49-F238E27FC236}">
                  <a16:creationId xmlns:a16="http://schemas.microsoft.com/office/drawing/2014/main" id="{0D8D154A-1BBE-DC32-6B6A-0B15FBF2D4FF}"/>
                </a:ext>
              </a:extLst>
            </p:cNvPr>
            <p:cNvSpPr txBox="1"/>
            <p:nvPr/>
          </p:nvSpPr>
          <p:spPr>
            <a:xfrm>
              <a:off x="13708654" y="2775205"/>
              <a:ext cx="2042800" cy="8903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612"/>
                </a:lnSpc>
              </a:pPr>
              <a:r>
                <a:rPr lang="zh-TW" altLang="en-US" sz="2800" spc="140" dirty="0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大豆加工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  <a:p>
              <a:pPr algn="ctr">
                <a:lnSpc>
                  <a:spcPts val="3612"/>
                </a:lnSpc>
              </a:pPr>
              <a:r>
                <a:rPr lang="zh-TW" altLang="en-US" sz="2800" spc="140" dirty="0">
                  <a:solidFill>
                    <a:srgbClr val="000000"/>
                  </a:solidFill>
                  <a:latin typeface="+mj-lt"/>
                  <a:ea typeface="Lato"/>
                  <a:cs typeface="Lato"/>
                  <a:sym typeface="Lato"/>
                </a:rPr>
                <a:t>消費食品</a:t>
              </a:r>
              <a:endParaRPr lang="en-US" sz="2800" spc="140" dirty="0">
                <a:solidFill>
                  <a:srgbClr val="000000"/>
                </a:solidFill>
                <a:latin typeface="+mj-lt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54FDF516-1338-B43A-E81F-F32B02B26B53}"/>
              </a:ext>
            </a:extLst>
          </p:cNvPr>
          <p:cNvGrpSpPr/>
          <p:nvPr/>
        </p:nvGrpSpPr>
        <p:grpSpPr>
          <a:xfrm>
            <a:off x="11277600" y="4728202"/>
            <a:ext cx="8074045" cy="8074045"/>
            <a:chOff x="11277600" y="4728202"/>
            <a:chExt cx="8074045" cy="8074045"/>
          </a:xfrm>
        </p:grpSpPr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33894F78-C925-D1BA-29D9-1615F880469B}"/>
                </a:ext>
              </a:extLst>
            </p:cNvPr>
            <p:cNvGrpSpPr/>
            <p:nvPr/>
          </p:nvGrpSpPr>
          <p:grpSpPr>
            <a:xfrm>
              <a:off x="11277600" y="4728202"/>
              <a:ext cx="8074045" cy="8074045"/>
              <a:chOff x="0" y="0"/>
              <a:chExt cx="6350000" cy="6350000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5A925EF8-0F48-C74B-7A68-6EA2CF7A045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E7E9EC">
                  <a:alpha val="28627"/>
                </a:srgbClr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37" name="TextBox 37">
              <a:extLst>
                <a:ext uri="{FF2B5EF4-FFF2-40B4-BE49-F238E27FC236}">
                  <a16:creationId xmlns:a16="http://schemas.microsoft.com/office/drawing/2014/main" id="{3DE799F3-CFB1-CF02-6702-E37E36AE19E5}"/>
                </a:ext>
              </a:extLst>
            </p:cNvPr>
            <p:cNvSpPr txBox="1"/>
            <p:nvPr/>
          </p:nvSpPr>
          <p:spPr>
            <a:xfrm>
              <a:off x="13029859" y="7277100"/>
              <a:ext cx="5980657" cy="1430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ct val="150000"/>
                </a:lnSpc>
                <a:spcBef>
                  <a:spcPct val="0"/>
                </a:spcBef>
              </a:pPr>
              <a:r>
                <a:rPr lang="zh-TW" altLang="en-US" sz="3300" b="1" spc="165" dirty="0">
                  <a:solidFill>
                    <a:srgbClr val="000000"/>
                  </a:solidFill>
                  <a:latin typeface="+mj-lt"/>
                  <a:ea typeface="Lato Bold"/>
                  <a:cs typeface="Lato Bold"/>
                  <a:sym typeface="Lato Bold"/>
                </a:rPr>
                <a:t>大成的主要營收來自</a:t>
              </a:r>
              <a:endParaRPr lang="en-US" altLang="zh-TW" sz="3300" b="1" spc="165" dirty="0">
                <a:solidFill>
                  <a:srgbClr val="000000"/>
                </a:solidFill>
                <a:latin typeface="+mj-lt"/>
                <a:ea typeface="Lato Bold"/>
                <a:cs typeface="Lato Bold"/>
                <a:sym typeface="Lato Bold"/>
              </a:endParaRPr>
            </a:p>
            <a:p>
              <a:pPr algn="l">
                <a:lnSpc>
                  <a:spcPct val="150000"/>
                </a:lnSpc>
                <a:spcBef>
                  <a:spcPct val="0"/>
                </a:spcBef>
              </a:pPr>
              <a:r>
                <a:rPr lang="zh-TW" altLang="en-US" sz="3300" b="1" spc="165" dirty="0">
                  <a:solidFill>
                    <a:srgbClr val="C00000"/>
                  </a:solidFill>
                  <a:latin typeface="+mj-lt"/>
                  <a:ea typeface="Lato Bold"/>
                  <a:cs typeface="Lato Bold"/>
                  <a:sym typeface="Lato Bold"/>
                </a:rPr>
                <a:t>飼料銷售</a:t>
              </a:r>
              <a:r>
                <a:rPr lang="zh-TW" altLang="en-US" sz="3300" b="1" spc="165" dirty="0">
                  <a:solidFill>
                    <a:srgbClr val="000000"/>
                  </a:solidFill>
                  <a:latin typeface="+mj-lt"/>
                  <a:ea typeface="Lato Bold"/>
                  <a:cs typeface="Lato Bold"/>
                  <a:sym typeface="Lato Bold"/>
                </a:rPr>
                <a:t>和</a:t>
              </a:r>
              <a:r>
                <a:rPr lang="zh-TW" altLang="en-US" sz="3300" b="1" spc="165" dirty="0">
                  <a:solidFill>
                    <a:srgbClr val="C00000"/>
                  </a:solidFill>
                  <a:latin typeface="+mj-lt"/>
                  <a:ea typeface="Lato Bold"/>
                  <a:cs typeface="Lato Bold"/>
                  <a:sym typeface="Lato Bold"/>
                </a:rPr>
                <a:t>肉品銷售</a:t>
              </a:r>
            </a:p>
          </p:txBody>
        </p:sp>
      </p:grp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09E9E8F0-E0BE-8B66-94BD-23EFE9D59A54}"/>
              </a:ext>
            </a:extLst>
          </p:cNvPr>
          <p:cNvGrpSpPr/>
          <p:nvPr/>
        </p:nvGrpSpPr>
        <p:grpSpPr>
          <a:xfrm>
            <a:off x="1252996" y="1028700"/>
            <a:ext cx="4691519" cy="8241030"/>
            <a:chOff x="1252996" y="1028700"/>
            <a:chExt cx="4691519" cy="8241030"/>
          </a:xfrm>
        </p:grpSpPr>
        <p:sp>
          <p:nvSpPr>
            <p:cNvPr id="26" name="Freeform 2">
              <a:extLst>
                <a:ext uri="{FF2B5EF4-FFF2-40B4-BE49-F238E27FC236}">
                  <a16:creationId xmlns:a16="http://schemas.microsoft.com/office/drawing/2014/main" id="{068B2887-28D4-694F-04EA-D4ABAE5B62C1}"/>
                </a:ext>
              </a:extLst>
            </p:cNvPr>
            <p:cNvSpPr/>
            <p:nvPr/>
          </p:nvSpPr>
          <p:spPr>
            <a:xfrm>
              <a:off x="1262599" y="1028700"/>
              <a:ext cx="4681916" cy="8229600"/>
            </a:xfrm>
            <a:custGeom>
              <a:avLst/>
              <a:gdLst/>
              <a:ahLst/>
              <a:cxnLst/>
              <a:rect l="l" t="t" r="r" b="b"/>
              <a:pathLst>
                <a:path w="4880192" h="8229600">
                  <a:moveTo>
                    <a:pt x="0" y="0"/>
                  </a:moveTo>
                  <a:lnTo>
                    <a:pt x="4880193" y="0"/>
                  </a:lnTo>
                  <a:lnTo>
                    <a:pt x="4880193" y="8229600"/>
                  </a:lnTo>
                  <a:lnTo>
                    <a:pt x="0" y="8229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42138" r="-21687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F5CCCF60-BE5B-A6B6-F4C0-8CD9056BB6D6}"/>
                </a:ext>
              </a:extLst>
            </p:cNvPr>
            <p:cNvSpPr/>
            <p:nvPr/>
          </p:nvSpPr>
          <p:spPr>
            <a:xfrm>
              <a:off x="1252996" y="1040130"/>
              <a:ext cx="4681915" cy="8229600"/>
            </a:xfrm>
            <a:prstGeom prst="rect">
              <a:avLst/>
            </a:prstGeom>
            <a:solidFill>
              <a:srgbClr val="666769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9D6AD694-094E-586E-CA6A-8C34F186DE77}"/>
              </a:ext>
            </a:extLst>
          </p:cNvPr>
          <p:cNvGrpSpPr/>
          <p:nvPr/>
        </p:nvGrpSpPr>
        <p:grpSpPr>
          <a:xfrm>
            <a:off x="693056" y="8647997"/>
            <a:ext cx="944489" cy="944489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C7D6A43-BAE2-B6AE-08DE-0AC737B384E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A45FFD16-256C-2C99-3863-98B502A43E0D}"/>
              </a:ext>
            </a:extLst>
          </p:cNvPr>
          <p:cNvGrpSpPr/>
          <p:nvPr/>
        </p:nvGrpSpPr>
        <p:grpSpPr>
          <a:xfrm>
            <a:off x="-378785" y="-716986"/>
            <a:ext cx="2529631" cy="2529631"/>
            <a:chOff x="0" y="0"/>
            <a:chExt cx="6350000" cy="635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2A481FCA-6D6B-F88B-8FFD-AC206476AAF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60" name="群組 59">
            <a:extLst>
              <a:ext uri="{FF2B5EF4-FFF2-40B4-BE49-F238E27FC236}">
                <a16:creationId xmlns:a16="http://schemas.microsoft.com/office/drawing/2014/main" id="{6E2FEC2D-25EE-E5AE-0598-4C0EAF19C1CE}"/>
              </a:ext>
            </a:extLst>
          </p:cNvPr>
          <p:cNvGrpSpPr/>
          <p:nvPr/>
        </p:nvGrpSpPr>
        <p:grpSpPr>
          <a:xfrm>
            <a:off x="5934911" y="4174723"/>
            <a:ext cx="6179665" cy="5281244"/>
            <a:chOff x="5934911" y="4174723"/>
            <a:chExt cx="6179665" cy="5281244"/>
          </a:xfrm>
        </p:grpSpPr>
        <p:graphicFrame>
          <p:nvGraphicFramePr>
            <p:cNvPr id="41" name="圖表 40">
              <a:extLst>
                <a:ext uri="{FF2B5EF4-FFF2-40B4-BE49-F238E27FC236}">
                  <a16:creationId xmlns:a16="http://schemas.microsoft.com/office/drawing/2014/main" id="{56C770BF-C893-0DF7-B446-0056231DDA3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50524371"/>
                </p:ext>
              </p:extLst>
            </p:nvPr>
          </p:nvGraphicFramePr>
          <p:xfrm>
            <a:off x="5934911" y="4948390"/>
            <a:ext cx="6179665" cy="450757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43" name="Group 32">
              <a:extLst>
                <a:ext uri="{FF2B5EF4-FFF2-40B4-BE49-F238E27FC236}">
                  <a16:creationId xmlns:a16="http://schemas.microsoft.com/office/drawing/2014/main" id="{73CF3E6F-B864-99D3-ABC9-260F551476D1}"/>
                </a:ext>
              </a:extLst>
            </p:cNvPr>
            <p:cNvGrpSpPr/>
            <p:nvPr/>
          </p:nvGrpSpPr>
          <p:grpSpPr>
            <a:xfrm>
              <a:off x="6023936" y="4174723"/>
              <a:ext cx="4930175" cy="5192927"/>
              <a:chOff x="-836449" y="-550175"/>
              <a:chExt cx="6573567" cy="6923902"/>
            </a:xfrm>
          </p:grpSpPr>
          <p:sp>
            <p:nvSpPr>
              <p:cNvPr id="50" name="TextBox 33">
                <a:extLst>
                  <a:ext uri="{FF2B5EF4-FFF2-40B4-BE49-F238E27FC236}">
                    <a16:creationId xmlns:a16="http://schemas.microsoft.com/office/drawing/2014/main" id="{60669A63-D053-D3B4-0F00-0CFD97BEA8B8}"/>
                  </a:ext>
                </a:extLst>
              </p:cNvPr>
              <p:cNvSpPr txBox="1"/>
              <p:nvPr/>
            </p:nvSpPr>
            <p:spPr>
              <a:xfrm>
                <a:off x="3247996" y="3471345"/>
                <a:ext cx="2489122" cy="60502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飼料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51" name="TextBox 34">
                <a:extLst>
                  <a:ext uri="{FF2B5EF4-FFF2-40B4-BE49-F238E27FC236}">
                    <a16:creationId xmlns:a16="http://schemas.microsoft.com/office/drawing/2014/main" id="{7D45D731-65EF-4197-C60F-3AA0B2DE764C}"/>
                  </a:ext>
                </a:extLst>
              </p:cNvPr>
              <p:cNvSpPr txBox="1"/>
              <p:nvPr/>
            </p:nvSpPr>
            <p:spPr>
              <a:xfrm>
                <a:off x="930945" y="4667823"/>
                <a:ext cx="2489122" cy="60502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肉品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52" name="TextBox 35">
                <a:extLst>
                  <a:ext uri="{FF2B5EF4-FFF2-40B4-BE49-F238E27FC236}">
                    <a16:creationId xmlns:a16="http://schemas.microsoft.com/office/drawing/2014/main" id="{05E8C62B-3042-FE80-D729-644A6A6613DD}"/>
                  </a:ext>
                </a:extLst>
              </p:cNvPr>
              <p:cNvSpPr txBox="1"/>
              <p:nvPr/>
            </p:nvSpPr>
            <p:spPr>
              <a:xfrm>
                <a:off x="500579" y="2703916"/>
                <a:ext cx="1793943" cy="118562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消費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食品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53" name="TextBox 36">
                <a:extLst>
                  <a:ext uri="{FF2B5EF4-FFF2-40B4-BE49-F238E27FC236}">
                    <a16:creationId xmlns:a16="http://schemas.microsoft.com/office/drawing/2014/main" id="{E9CDB760-0071-F4B8-9342-34F26EF39C3B}"/>
                  </a:ext>
                </a:extLst>
              </p:cNvPr>
              <p:cNvSpPr txBox="1"/>
              <p:nvPr/>
            </p:nvSpPr>
            <p:spPr>
              <a:xfrm>
                <a:off x="3843692" y="2904086"/>
                <a:ext cx="1334704" cy="56365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Lato"/>
                    <a:ea typeface="Lato"/>
                    <a:cs typeface="Lato"/>
                    <a:sym typeface="Lato"/>
                  </a:rPr>
                  <a:t>50%</a:t>
                </a:r>
              </a:p>
            </p:txBody>
          </p:sp>
          <p:sp>
            <p:nvSpPr>
              <p:cNvPr id="54" name="TextBox 37">
                <a:extLst>
                  <a:ext uri="{FF2B5EF4-FFF2-40B4-BE49-F238E27FC236}">
                    <a16:creationId xmlns:a16="http://schemas.microsoft.com/office/drawing/2014/main" id="{5322E121-22C0-9F90-DE42-3148E0E2490B}"/>
                  </a:ext>
                </a:extLst>
              </p:cNvPr>
              <p:cNvSpPr txBox="1"/>
              <p:nvPr/>
            </p:nvSpPr>
            <p:spPr>
              <a:xfrm>
                <a:off x="598895" y="489974"/>
                <a:ext cx="1414232" cy="56365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Lato"/>
                    <a:ea typeface="Lato"/>
                    <a:cs typeface="Lato"/>
                    <a:sym typeface="Lato"/>
                  </a:rPr>
                  <a:t>14%</a:t>
                </a:r>
              </a:p>
            </p:txBody>
          </p:sp>
          <p:sp>
            <p:nvSpPr>
              <p:cNvPr id="55" name="TextBox 38">
                <a:extLst>
                  <a:ext uri="{FF2B5EF4-FFF2-40B4-BE49-F238E27FC236}">
                    <a16:creationId xmlns:a16="http://schemas.microsoft.com/office/drawing/2014/main" id="{B57DF92C-9B62-91F3-5908-54D15721B1A6}"/>
                  </a:ext>
                </a:extLst>
              </p:cNvPr>
              <p:cNvSpPr txBox="1"/>
              <p:nvPr/>
            </p:nvSpPr>
            <p:spPr>
              <a:xfrm>
                <a:off x="188599" y="5810068"/>
                <a:ext cx="1589992" cy="56365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Lato"/>
                    <a:ea typeface="Lato"/>
                    <a:cs typeface="Lato"/>
                    <a:sym typeface="Lato"/>
                  </a:rPr>
                  <a:t>19%</a:t>
                </a:r>
              </a:p>
            </p:txBody>
          </p:sp>
          <p:sp>
            <p:nvSpPr>
              <p:cNvPr id="56" name="TextBox 39">
                <a:extLst>
                  <a:ext uri="{FF2B5EF4-FFF2-40B4-BE49-F238E27FC236}">
                    <a16:creationId xmlns:a16="http://schemas.microsoft.com/office/drawing/2014/main" id="{0CC63580-075D-2210-488E-12706CBFCF7F}"/>
                  </a:ext>
                </a:extLst>
              </p:cNvPr>
              <p:cNvSpPr txBox="1"/>
              <p:nvPr/>
            </p:nvSpPr>
            <p:spPr>
              <a:xfrm>
                <a:off x="1206189" y="1509496"/>
                <a:ext cx="1991282" cy="60502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物資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57" name="TextBox 40">
                <a:extLst>
                  <a:ext uri="{FF2B5EF4-FFF2-40B4-BE49-F238E27FC236}">
                    <a16:creationId xmlns:a16="http://schemas.microsoft.com/office/drawing/2014/main" id="{19277190-6919-6DCC-2ADF-BE63179B9C97}"/>
                  </a:ext>
                </a:extLst>
              </p:cNvPr>
              <p:cNvSpPr txBox="1"/>
              <p:nvPr/>
            </p:nvSpPr>
            <p:spPr>
              <a:xfrm>
                <a:off x="2168986" y="40689"/>
                <a:ext cx="1991282" cy="60502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b="1" spc="140" dirty="0" err="1">
                    <a:solidFill>
                      <a:srgbClr val="5D5D5D"/>
                    </a:solidFill>
                    <a:latin typeface="Lato Bold"/>
                    <a:ea typeface="Lato Bold"/>
                    <a:cs typeface="Lato Bold"/>
                    <a:sym typeface="Lato Bold"/>
                  </a:rPr>
                  <a:t>其他</a:t>
                </a:r>
                <a:endParaRPr lang="en-US" sz="2800" b="1" spc="140" dirty="0">
                  <a:solidFill>
                    <a:srgbClr val="5D5D5D"/>
                  </a:solidFill>
                  <a:latin typeface="Lato Bold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58" name="TextBox 41">
                <a:extLst>
                  <a:ext uri="{FF2B5EF4-FFF2-40B4-BE49-F238E27FC236}">
                    <a16:creationId xmlns:a16="http://schemas.microsoft.com/office/drawing/2014/main" id="{D70CB209-C3EB-E4C5-E4B7-BD6278BBA4D8}"/>
                  </a:ext>
                </a:extLst>
              </p:cNvPr>
              <p:cNvSpPr txBox="1"/>
              <p:nvPr/>
            </p:nvSpPr>
            <p:spPr>
              <a:xfrm>
                <a:off x="-836449" y="3210199"/>
                <a:ext cx="1206189" cy="56365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Lato"/>
                    <a:ea typeface="Lato"/>
                    <a:cs typeface="Lato"/>
                    <a:sym typeface="Lato"/>
                  </a:rPr>
                  <a:t>16%</a:t>
                </a:r>
              </a:p>
            </p:txBody>
          </p:sp>
          <p:sp>
            <p:nvSpPr>
              <p:cNvPr id="59" name="TextBox 42">
                <a:extLst>
                  <a:ext uri="{FF2B5EF4-FFF2-40B4-BE49-F238E27FC236}">
                    <a16:creationId xmlns:a16="http://schemas.microsoft.com/office/drawing/2014/main" id="{719B5E58-6A77-3A3C-6F12-7B04AEA1C2FD}"/>
                  </a:ext>
                </a:extLst>
              </p:cNvPr>
              <p:cNvSpPr txBox="1"/>
              <p:nvPr/>
            </p:nvSpPr>
            <p:spPr>
              <a:xfrm>
                <a:off x="2664047" y="-550175"/>
                <a:ext cx="1001157" cy="60502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Lato"/>
                    <a:ea typeface="Lato"/>
                    <a:cs typeface="Lato"/>
                    <a:sym typeface="Lato"/>
                  </a:rPr>
                  <a:t>1%</a:t>
                </a:r>
              </a:p>
            </p:txBody>
          </p:sp>
        </p:grpSp>
      </p:grp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D595B65E-87EC-6010-9B90-A51A87202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7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2217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1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A275D-1A2A-58E0-62D9-104B30686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B6DA55E-3A2D-D333-FEDB-EBDA86235257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37" t="-9222" r="-961" b="-12892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5A27D9E2-A236-50B6-F806-C722FF437178}"/>
              </a:ext>
            </a:extLst>
          </p:cNvPr>
          <p:cNvGrpSpPr/>
          <p:nvPr/>
        </p:nvGrpSpPr>
        <p:grpSpPr>
          <a:xfrm>
            <a:off x="16535400" y="7569595"/>
            <a:ext cx="944489" cy="944489"/>
            <a:chOff x="0" y="0"/>
            <a:chExt cx="6350000" cy="635000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15C86399-95A7-4914-F9AD-421A9B01887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D740BB6E-6745-C404-2C3C-23818A2C5950}"/>
              </a:ext>
            </a:extLst>
          </p:cNvPr>
          <p:cNvGrpSpPr/>
          <p:nvPr/>
        </p:nvGrpSpPr>
        <p:grpSpPr>
          <a:xfrm>
            <a:off x="16400997" y="-579074"/>
            <a:ext cx="2529631" cy="2529631"/>
            <a:chOff x="0" y="0"/>
            <a:chExt cx="6350000" cy="6350000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EEAFD098-F1F5-3096-48AF-49CC8F4B5F5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1E7C3726-FDF7-73BE-A295-F3A29FA16241}"/>
              </a:ext>
            </a:extLst>
          </p:cNvPr>
          <p:cNvGrpSpPr/>
          <p:nvPr/>
        </p:nvGrpSpPr>
        <p:grpSpPr>
          <a:xfrm>
            <a:off x="-2000680" y="1785321"/>
            <a:ext cx="13354480" cy="10457801"/>
            <a:chOff x="-2000680" y="1785321"/>
            <a:chExt cx="13354480" cy="10457801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4239B940-EA69-10BA-B6E8-ACB047BEC7F3}"/>
                </a:ext>
              </a:extLst>
            </p:cNvPr>
            <p:cNvGrpSpPr/>
            <p:nvPr/>
          </p:nvGrpSpPr>
          <p:grpSpPr>
            <a:xfrm>
              <a:off x="-2000680" y="1785321"/>
              <a:ext cx="10457801" cy="10457801"/>
              <a:chOff x="0" y="0"/>
              <a:chExt cx="6350000" cy="6350000"/>
            </a:xfrm>
            <a:solidFill>
              <a:srgbClr val="595959">
                <a:alpha val="50196"/>
              </a:srgbClr>
            </a:solidFill>
          </p:grpSpPr>
          <p:sp>
            <p:nvSpPr>
              <p:cNvPr id="4" name="Freeform 4">
                <a:extLst>
                  <a:ext uri="{FF2B5EF4-FFF2-40B4-BE49-F238E27FC236}">
                    <a16:creationId xmlns:a16="http://schemas.microsoft.com/office/drawing/2014/main" id="{7A4E5B14-0172-4B41-D4CA-7873B884B17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grpFill/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50475379-50DC-C52E-7543-5F19A1658A82}"/>
                </a:ext>
              </a:extLst>
            </p:cNvPr>
            <p:cNvSpPr txBox="1"/>
            <p:nvPr/>
          </p:nvSpPr>
          <p:spPr>
            <a:xfrm>
              <a:off x="2438400" y="3086100"/>
              <a:ext cx="8915400" cy="553997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ct val="150000"/>
                </a:lnSpc>
                <a:spcBef>
                  <a:spcPct val="0"/>
                </a:spcBef>
              </a:pP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產</a:t>
              </a:r>
              <a:r>
                <a:rPr 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 </a:t>
              </a: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業</a:t>
              </a:r>
              <a:endParaRPr lang="en-US" sz="14400" b="1" spc="119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  <a:p>
              <a:pPr marL="0" lvl="0" indent="0" algn="l">
                <a:spcBef>
                  <a:spcPct val="0"/>
                </a:spcBef>
              </a:pP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概</a:t>
              </a:r>
              <a:r>
                <a:rPr 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 </a:t>
              </a:r>
              <a:r>
                <a:rPr lang="zh-TW" altLang="en-US" sz="14400" b="1" spc="119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況</a:t>
              </a:r>
              <a:endParaRPr lang="en-US" sz="14400" b="1" spc="119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B0234804-BAE9-EBB6-126C-49D800D0EFDC}"/>
              </a:ext>
            </a:extLst>
          </p:cNvPr>
          <p:cNvGrpSpPr>
            <a:grpSpLocks noChangeAspect="1"/>
          </p:cNvGrpSpPr>
          <p:nvPr/>
        </p:nvGrpSpPr>
        <p:grpSpPr>
          <a:xfrm>
            <a:off x="-2150979" y="-2052127"/>
            <a:ext cx="5657850" cy="5657850"/>
            <a:chOff x="0" y="0"/>
            <a:chExt cx="1708150" cy="17081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69C8CFA4-0D18-9F35-EAA1-E5AE99D4F882}"/>
                </a:ext>
              </a:extLst>
            </p:cNvPr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5B7AB52B-5D44-7DEB-4FA6-12B08993AA68}"/>
              </a:ext>
            </a:extLst>
          </p:cNvPr>
          <p:cNvGrpSpPr/>
          <p:nvPr/>
        </p:nvGrpSpPr>
        <p:grpSpPr>
          <a:xfrm>
            <a:off x="7432922" y="8522058"/>
            <a:ext cx="1345513" cy="1345513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4B0F8677-62CD-0299-7EF1-1717FF97C7DF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B45EC038-B931-E0B2-AF52-72F872064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8</a:t>
            </a:fld>
            <a:endPara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54086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000680" y="1384297"/>
            <a:ext cx="10858825" cy="10858825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23922"/>
              </a:srgbClr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2057400" y="1560679"/>
            <a:ext cx="6019800" cy="638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808"/>
              </a:lnSpc>
              <a:spcBef>
                <a:spcPct val="0"/>
              </a:spcBef>
            </a:pPr>
            <a:r>
              <a:rPr lang="en-US" sz="60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Lato Bold"/>
                <a:cs typeface="Lato Bold"/>
                <a:sym typeface="Lato Bold"/>
              </a:rPr>
              <a:t>市場市佔率-卜蜂</a:t>
            </a:r>
            <a:endParaRPr lang="en-US" sz="6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+mj-lt"/>
              <a:ea typeface="Lato Bold"/>
              <a:cs typeface="Lato Bold"/>
              <a:sym typeface="Lato Bold"/>
            </a:endParaRPr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-2150979" y="-2052127"/>
            <a:ext cx="4421360" cy="4421360"/>
            <a:chOff x="0" y="0"/>
            <a:chExt cx="1708150" cy="170815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l="l" t="t" r="r" b="b"/>
              <a:pathLst>
                <a:path w="1708150" h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00997" y="-579074"/>
            <a:ext cx="2529631" cy="2529631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753600" y="1562100"/>
            <a:ext cx="7818950" cy="7818918"/>
            <a:chOff x="0" y="0"/>
            <a:chExt cx="6350000" cy="6349975"/>
          </a:xfrm>
          <a:solidFill>
            <a:srgbClr val="FFF9D5"/>
          </a:solidFill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968917" y="7169764"/>
            <a:ext cx="1788869" cy="1788869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45833" y="2705100"/>
            <a:ext cx="2696291" cy="619367"/>
            <a:chOff x="0" y="0"/>
            <a:chExt cx="3595054" cy="825822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3595054" cy="825822"/>
              <a:chOff x="0" y="0"/>
              <a:chExt cx="710134" cy="163125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710134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710134" h="163125">
                    <a:moveTo>
                      <a:pt x="81563" y="0"/>
                    </a:moveTo>
                    <a:lnTo>
                      <a:pt x="628572" y="0"/>
                    </a:lnTo>
                    <a:cubicBezTo>
                      <a:pt x="673617" y="0"/>
                      <a:pt x="710134" y="36517"/>
                      <a:pt x="710134" y="81563"/>
                    </a:cubicBezTo>
                    <a:lnTo>
                      <a:pt x="710134" y="81563"/>
                    </a:lnTo>
                    <a:cubicBezTo>
                      <a:pt x="710134" y="103194"/>
                      <a:pt x="701541" y="123940"/>
                      <a:pt x="686245" y="139236"/>
                    </a:cubicBezTo>
                    <a:cubicBezTo>
                      <a:pt x="670949" y="154532"/>
                      <a:pt x="650203" y="163125"/>
                      <a:pt x="628572" y="163125"/>
                    </a:cubicBezTo>
                    <a:lnTo>
                      <a:pt x="81563" y="163125"/>
                    </a:lnTo>
                    <a:cubicBezTo>
                      <a:pt x="59931" y="163125"/>
                      <a:pt x="39185" y="154532"/>
                      <a:pt x="23889" y="139236"/>
                    </a:cubicBezTo>
                    <a:cubicBezTo>
                      <a:pt x="8593" y="123940"/>
                      <a:pt x="0" y="103194"/>
                      <a:pt x="0" y="81563"/>
                    </a:cubicBezTo>
                    <a:lnTo>
                      <a:pt x="0" y="81563"/>
                    </a:lnTo>
                    <a:cubicBezTo>
                      <a:pt x="0" y="59931"/>
                      <a:pt x="8593" y="39185"/>
                      <a:pt x="23889" y="23889"/>
                    </a:cubicBezTo>
                    <a:cubicBezTo>
                      <a:pt x="39185" y="8593"/>
                      <a:pt x="59931" y="0"/>
                      <a:pt x="81563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0" y="-19050"/>
                <a:ext cx="710134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latin typeface="+mj-lt"/>
                </a:endParaRPr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732326" y="41437"/>
              <a:ext cx="2130403" cy="6762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飼料產業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45833" y="5074966"/>
            <a:ext cx="2696291" cy="619367"/>
            <a:chOff x="0" y="0"/>
            <a:chExt cx="3595054" cy="825822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3595054" cy="825822"/>
              <a:chOff x="0" y="0"/>
              <a:chExt cx="710134" cy="163125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710134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710134" h="163125">
                    <a:moveTo>
                      <a:pt x="81563" y="0"/>
                    </a:moveTo>
                    <a:lnTo>
                      <a:pt x="628572" y="0"/>
                    </a:lnTo>
                    <a:cubicBezTo>
                      <a:pt x="673617" y="0"/>
                      <a:pt x="710134" y="36517"/>
                      <a:pt x="710134" y="81563"/>
                    </a:cubicBezTo>
                    <a:lnTo>
                      <a:pt x="710134" y="81563"/>
                    </a:lnTo>
                    <a:cubicBezTo>
                      <a:pt x="710134" y="103194"/>
                      <a:pt x="701541" y="123940"/>
                      <a:pt x="686245" y="139236"/>
                    </a:cubicBezTo>
                    <a:cubicBezTo>
                      <a:pt x="670949" y="154532"/>
                      <a:pt x="650203" y="163125"/>
                      <a:pt x="628572" y="163125"/>
                    </a:cubicBezTo>
                    <a:lnTo>
                      <a:pt x="81563" y="163125"/>
                    </a:lnTo>
                    <a:cubicBezTo>
                      <a:pt x="59931" y="163125"/>
                      <a:pt x="39185" y="154532"/>
                      <a:pt x="23889" y="139236"/>
                    </a:cubicBezTo>
                    <a:cubicBezTo>
                      <a:pt x="8593" y="123940"/>
                      <a:pt x="0" y="103194"/>
                      <a:pt x="0" y="81563"/>
                    </a:cubicBezTo>
                    <a:lnTo>
                      <a:pt x="0" y="81563"/>
                    </a:lnTo>
                    <a:cubicBezTo>
                      <a:pt x="0" y="59931"/>
                      <a:pt x="8593" y="39185"/>
                      <a:pt x="23889" y="23889"/>
                    </a:cubicBezTo>
                    <a:cubicBezTo>
                      <a:pt x="39185" y="8593"/>
                      <a:pt x="59931" y="0"/>
                      <a:pt x="81563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19050"/>
                <a:ext cx="710134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latin typeface="+mj-lt"/>
                </a:endParaRPr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0" y="41437"/>
              <a:ext cx="3595054" cy="6762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肉品產業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45833" y="7444832"/>
            <a:ext cx="2696291" cy="619367"/>
            <a:chOff x="0" y="0"/>
            <a:chExt cx="3595054" cy="825822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3595054" cy="825822"/>
              <a:chOff x="0" y="0"/>
              <a:chExt cx="710134" cy="16312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710134" cy="163125"/>
              </a:xfrm>
              <a:custGeom>
                <a:avLst/>
                <a:gdLst/>
                <a:ahLst/>
                <a:cxnLst/>
                <a:rect l="l" t="t" r="r" b="b"/>
                <a:pathLst>
                  <a:path w="710134" h="163125">
                    <a:moveTo>
                      <a:pt x="81563" y="0"/>
                    </a:moveTo>
                    <a:lnTo>
                      <a:pt x="628572" y="0"/>
                    </a:lnTo>
                    <a:cubicBezTo>
                      <a:pt x="673617" y="0"/>
                      <a:pt x="710134" y="36517"/>
                      <a:pt x="710134" y="81563"/>
                    </a:cubicBezTo>
                    <a:lnTo>
                      <a:pt x="710134" y="81563"/>
                    </a:lnTo>
                    <a:cubicBezTo>
                      <a:pt x="710134" y="103194"/>
                      <a:pt x="701541" y="123940"/>
                      <a:pt x="686245" y="139236"/>
                    </a:cubicBezTo>
                    <a:cubicBezTo>
                      <a:pt x="670949" y="154532"/>
                      <a:pt x="650203" y="163125"/>
                      <a:pt x="628572" y="163125"/>
                    </a:cubicBezTo>
                    <a:lnTo>
                      <a:pt x="81563" y="163125"/>
                    </a:lnTo>
                    <a:cubicBezTo>
                      <a:pt x="59931" y="163125"/>
                      <a:pt x="39185" y="154532"/>
                      <a:pt x="23889" y="139236"/>
                    </a:cubicBezTo>
                    <a:cubicBezTo>
                      <a:pt x="8593" y="123940"/>
                      <a:pt x="0" y="103194"/>
                      <a:pt x="0" y="81563"/>
                    </a:cubicBezTo>
                    <a:lnTo>
                      <a:pt x="0" y="81563"/>
                    </a:lnTo>
                    <a:cubicBezTo>
                      <a:pt x="0" y="59931"/>
                      <a:pt x="8593" y="39185"/>
                      <a:pt x="23889" y="23889"/>
                    </a:cubicBezTo>
                    <a:cubicBezTo>
                      <a:pt x="39185" y="8593"/>
                      <a:pt x="59931" y="0"/>
                      <a:pt x="81563" y="0"/>
                    </a:cubicBezTo>
                    <a:close/>
                  </a:path>
                </a:pathLst>
              </a:custGeom>
              <a:solidFill>
                <a:srgbClr val="FFD230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19050"/>
                <a:ext cx="710134" cy="182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0"/>
                  </a:lnSpc>
                </a:pPr>
                <a:endParaRPr>
                  <a:latin typeface="+mj-lt"/>
                </a:endParaRP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732326" y="41437"/>
              <a:ext cx="2130403" cy="6762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  <a:ea typeface="Lato Bold"/>
                  <a:cs typeface="Lato Bold"/>
                  <a:sym typeface="Lato Bold"/>
                </a:rPr>
                <a:t>加工產業</a:t>
              </a:r>
              <a:endParaRPr lang="en-US" sz="3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Lato Bold"/>
                <a:cs typeface="Lato Bold"/>
                <a:sym typeface="Lato Bold"/>
              </a:endParaRPr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045833" y="3676946"/>
            <a:ext cx="8174367" cy="920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</a:pP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台灣飼料</a:t>
            </a:r>
            <a:r>
              <a:rPr lang="en-US" sz="2800" b="1" spc="140" dirty="0">
                <a:solidFill>
                  <a:srgbClr val="C00000"/>
                </a:solidFill>
                <a:latin typeface="+mj-lt"/>
                <a:ea typeface="Lato"/>
                <a:cs typeface="Lato"/>
                <a:sym typeface="Lato"/>
              </a:rPr>
              <a:t>市場占有率約16%</a:t>
            </a:r>
          </a:p>
          <a:p>
            <a:pPr algn="l">
              <a:lnSpc>
                <a:spcPts val="3612"/>
              </a:lnSpc>
            </a:pP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市場主要為</a:t>
            </a: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 Bold"/>
              </a:rPr>
              <a:t>中部約佔64%</a:t>
            </a:r>
            <a:r>
              <a:rPr lang="zh-TW" altLang="en-US" sz="2800" spc="140" dirty="0">
                <a:solidFill>
                  <a:srgbClr val="5D5D5D"/>
                </a:solidFill>
                <a:latin typeface="+mj-lt"/>
                <a:cs typeface="Lato"/>
                <a:sym typeface="Lato"/>
              </a:rPr>
              <a:t>、</a:t>
            </a: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南部</a:t>
            </a:r>
            <a:r>
              <a:rPr lang="en-US" sz="2800" spc="14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Lato"/>
                <a:cs typeface="Lato"/>
                <a:sym typeface="Lato"/>
              </a:rPr>
              <a:t>24</a:t>
            </a: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%、北部12%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28699" y="6039146"/>
            <a:ext cx="8401157" cy="920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</a:pP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台灣白肉雞</a:t>
            </a:r>
            <a:r>
              <a:rPr lang="en-US" sz="2800" b="1" spc="140" dirty="0">
                <a:solidFill>
                  <a:srgbClr val="C00000"/>
                </a:solidFill>
                <a:latin typeface="+mj-lt"/>
                <a:ea typeface="Lato"/>
                <a:cs typeface="Lato"/>
                <a:sym typeface="Lato"/>
              </a:rPr>
              <a:t>市場占有率約18%</a:t>
            </a:r>
          </a:p>
          <a:p>
            <a:pPr algn="l">
              <a:lnSpc>
                <a:spcPts val="3612"/>
              </a:lnSpc>
            </a:pP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市場主要為</a:t>
            </a: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 Bold"/>
              </a:rPr>
              <a:t>中部約佔40%</a:t>
            </a:r>
            <a:r>
              <a:rPr lang="zh-TW" altLang="en-US" sz="2800" spc="140" dirty="0">
                <a:solidFill>
                  <a:srgbClr val="5D5D5D"/>
                </a:solidFill>
                <a:latin typeface="+mj-lt"/>
                <a:cs typeface="Lato"/>
                <a:sym typeface="Lato"/>
              </a:rPr>
              <a:t>、</a:t>
            </a: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南部22%、北部38%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45832" y="8401346"/>
            <a:ext cx="8384023" cy="920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12"/>
              </a:lnSpc>
            </a:pP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台灣白肉雞加工</a:t>
            </a:r>
            <a:r>
              <a:rPr lang="en-US" sz="2800" b="1" spc="140" dirty="0">
                <a:solidFill>
                  <a:srgbClr val="C00000"/>
                </a:solidFill>
                <a:latin typeface="+mj-lt"/>
                <a:ea typeface="Lato"/>
                <a:cs typeface="Lato"/>
                <a:sym typeface="Lato"/>
              </a:rPr>
              <a:t>市場占有率約20%</a:t>
            </a:r>
          </a:p>
          <a:p>
            <a:pPr algn="l">
              <a:lnSpc>
                <a:spcPts val="3612"/>
              </a:lnSpc>
            </a:pP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市場主要為</a:t>
            </a: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 Bold"/>
              </a:rPr>
              <a:t>中部約佔31%</a:t>
            </a:r>
            <a:r>
              <a:rPr lang="zh-TW" altLang="en-US" sz="2800" spc="140" dirty="0">
                <a:solidFill>
                  <a:srgbClr val="5D5D5D"/>
                </a:solidFill>
                <a:latin typeface="+mj-lt"/>
                <a:cs typeface="Lato"/>
                <a:sym typeface="Lato"/>
              </a:rPr>
              <a:t>、</a:t>
            </a:r>
            <a:r>
              <a:rPr lang="en-US" sz="2800" spc="140" dirty="0">
                <a:solidFill>
                  <a:srgbClr val="5D5D5D"/>
                </a:solidFill>
                <a:latin typeface="+mj-lt"/>
                <a:ea typeface="Lato"/>
                <a:cs typeface="Lato"/>
                <a:sym typeface="Lato"/>
              </a:rPr>
              <a:t>南部28%、北部41%</a:t>
            </a:r>
          </a:p>
        </p:txBody>
      </p:sp>
      <p:grpSp>
        <p:nvGrpSpPr>
          <p:cNvPr id="55" name="群組 54">
            <a:extLst>
              <a:ext uri="{FF2B5EF4-FFF2-40B4-BE49-F238E27FC236}">
                <a16:creationId xmlns:a16="http://schemas.microsoft.com/office/drawing/2014/main" id="{822FC3EA-871F-9B25-435A-D23CD7E999F1}"/>
              </a:ext>
            </a:extLst>
          </p:cNvPr>
          <p:cNvGrpSpPr/>
          <p:nvPr/>
        </p:nvGrpSpPr>
        <p:grpSpPr>
          <a:xfrm>
            <a:off x="9931349" y="2905318"/>
            <a:ext cx="7463453" cy="5132482"/>
            <a:chOff x="9931349" y="2905318"/>
            <a:chExt cx="7463453" cy="5132482"/>
          </a:xfrm>
        </p:grpSpPr>
        <p:graphicFrame>
          <p:nvGraphicFramePr>
            <p:cNvPr id="32" name="圖表 31">
              <a:extLst>
                <a:ext uri="{FF2B5EF4-FFF2-40B4-BE49-F238E27FC236}">
                  <a16:creationId xmlns:a16="http://schemas.microsoft.com/office/drawing/2014/main" id="{02149E7C-7F1C-53AD-3AAC-87DCFA34DB7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38412200"/>
                </p:ext>
              </p:extLst>
            </p:nvPr>
          </p:nvGraphicFramePr>
          <p:xfrm>
            <a:off x="9931349" y="2905318"/>
            <a:ext cx="7463453" cy="513248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44" name="Group 32">
              <a:extLst>
                <a:ext uri="{FF2B5EF4-FFF2-40B4-BE49-F238E27FC236}">
                  <a16:creationId xmlns:a16="http://schemas.microsoft.com/office/drawing/2014/main" id="{0262D3C4-427A-141D-7C2D-9C274AFFD36A}"/>
                </a:ext>
              </a:extLst>
            </p:cNvPr>
            <p:cNvGrpSpPr/>
            <p:nvPr/>
          </p:nvGrpSpPr>
          <p:grpSpPr>
            <a:xfrm>
              <a:off x="11315569" y="3463169"/>
              <a:ext cx="4475600" cy="2876349"/>
              <a:chOff x="-230349" y="762715"/>
              <a:chExt cx="5967467" cy="3835131"/>
            </a:xfrm>
          </p:grpSpPr>
          <p:sp>
            <p:nvSpPr>
              <p:cNvPr id="45" name="TextBox 33">
                <a:extLst>
                  <a:ext uri="{FF2B5EF4-FFF2-40B4-BE49-F238E27FC236}">
                    <a16:creationId xmlns:a16="http://schemas.microsoft.com/office/drawing/2014/main" id="{E23A365D-1F33-F8DA-1AC1-8800E5F981DB}"/>
                  </a:ext>
                </a:extLst>
              </p:cNvPr>
              <p:cNvSpPr txBox="1"/>
              <p:nvPr/>
            </p:nvSpPr>
            <p:spPr>
              <a:xfrm>
                <a:off x="3247997" y="3471345"/>
                <a:ext cx="2489121" cy="57007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中部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46" name="TextBox 34">
                <a:extLst>
                  <a:ext uri="{FF2B5EF4-FFF2-40B4-BE49-F238E27FC236}">
                    <a16:creationId xmlns:a16="http://schemas.microsoft.com/office/drawing/2014/main" id="{F04B2187-68ED-4A61-634D-7A7A6793DCFB}"/>
                  </a:ext>
                </a:extLst>
              </p:cNvPr>
              <p:cNvSpPr txBox="1"/>
              <p:nvPr/>
            </p:nvSpPr>
            <p:spPr>
              <a:xfrm>
                <a:off x="-230349" y="2815336"/>
                <a:ext cx="2489121" cy="57007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47" name="TextBox 35">
                <a:extLst>
                  <a:ext uri="{FF2B5EF4-FFF2-40B4-BE49-F238E27FC236}">
                    <a16:creationId xmlns:a16="http://schemas.microsoft.com/office/drawing/2014/main" id="{8A920EAA-0330-F1FE-BD14-8A0E8976A0C4}"/>
                  </a:ext>
                </a:extLst>
              </p:cNvPr>
              <p:cNvSpPr txBox="1"/>
              <p:nvPr/>
            </p:nvSpPr>
            <p:spPr>
              <a:xfrm>
                <a:off x="1243026" y="762715"/>
                <a:ext cx="1793943" cy="570071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48" name="TextBox 36">
                <a:extLst>
                  <a:ext uri="{FF2B5EF4-FFF2-40B4-BE49-F238E27FC236}">
                    <a16:creationId xmlns:a16="http://schemas.microsoft.com/office/drawing/2014/main" id="{79616AC0-45CB-DFDA-A2CA-79522E226747}"/>
                  </a:ext>
                </a:extLst>
              </p:cNvPr>
              <p:cNvSpPr txBox="1"/>
              <p:nvPr/>
            </p:nvSpPr>
            <p:spPr>
              <a:xfrm>
                <a:off x="3825205" y="4026237"/>
                <a:ext cx="1334704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64%</a:t>
                </a:r>
              </a:p>
            </p:txBody>
          </p:sp>
          <p:sp>
            <p:nvSpPr>
              <p:cNvPr id="50" name="TextBox 38">
                <a:extLst>
                  <a:ext uri="{FF2B5EF4-FFF2-40B4-BE49-F238E27FC236}">
                    <a16:creationId xmlns:a16="http://schemas.microsoft.com/office/drawing/2014/main" id="{2396F4F0-071F-F872-7A66-2475BE5222B5}"/>
                  </a:ext>
                </a:extLst>
              </p:cNvPr>
              <p:cNvSpPr txBox="1"/>
              <p:nvPr/>
            </p:nvSpPr>
            <p:spPr>
              <a:xfrm>
                <a:off x="227026" y="3276468"/>
                <a:ext cx="1589992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24%</a:t>
                </a:r>
              </a:p>
            </p:txBody>
          </p:sp>
          <p:sp>
            <p:nvSpPr>
              <p:cNvPr id="53" name="TextBox 41">
                <a:extLst>
                  <a:ext uri="{FF2B5EF4-FFF2-40B4-BE49-F238E27FC236}">
                    <a16:creationId xmlns:a16="http://schemas.microsoft.com/office/drawing/2014/main" id="{B390A376-B39B-865A-725E-9C6E4BBD8A70}"/>
                  </a:ext>
                </a:extLst>
              </p:cNvPr>
              <p:cNvSpPr txBox="1"/>
              <p:nvPr/>
            </p:nvSpPr>
            <p:spPr>
              <a:xfrm>
                <a:off x="1536902" y="1305730"/>
                <a:ext cx="1206189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12%</a:t>
                </a:r>
              </a:p>
            </p:txBody>
          </p:sp>
        </p:grpSp>
      </p:grp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079A95DB-AF2B-6952-CD23-07F5070E2008}"/>
              </a:ext>
            </a:extLst>
          </p:cNvPr>
          <p:cNvGrpSpPr/>
          <p:nvPr/>
        </p:nvGrpSpPr>
        <p:grpSpPr>
          <a:xfrm>
            <a:off x="9910147" y="2972059"/>
            <a:ext cx="7463453" cy="5132482"/>
            <a:chOff x="9931349" y="2905318"/>
            <a:chExt cx="7463453" cy="5132482"/>
          </a:xfrm>
        </p:grpSpPr>
        <p:graphicFrame>
          <p:nvGraphicFramePr>
            <p:cNvPr id="57" name="圖表 56">
              <a:extLst>
                <a:ext uri="{FF2B5EF4-FFF2-40B4-BE49-F238E27FC236}">
                  <a16:creationId xmlns:a16="http://schemas.microsoft.com/office/drawing/2014/main" id="{C05B5F07-DA1C-950B-6136-3DA3F71DAB5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87751053"/>
                </p:ext>
              </p:extLst>
            </p:nvPr>
          </p:nvGraphicFramePr>
          <p:xfrm>
            <a:off x="9931349" y="2905318"/>
            <a:ext cx="7463453" cy="513248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58" name="Group 32">
              <a:extLst>
                <a:ext uri="{FF2B5EF4-FFF2-40B4-BE49-F238E27FC236}">
                  <a16:creationId xmlns:a16="http://schemas.microsoft.com/office/drawing/2014/main" id="{A01FB02C-B7A9-46CE-CDB7-959CEC71FD86}"/>
                </a:ext>
              </a:extLst>
            </p:cNvPr>
            <p:cNvGrpSpPr/>
            <p:nvPr/>
          </p:nvGrpSpPr>
          <p:grpSpPr>
            <a:xfrm>
              <a:off x="11786928" y="4574876"/>
              <a:ext cx="4154829" cy="2689308"/>
              <a:chOff x="398130" y="2244991"/>
              <a:chExt cx="5539772" cy="3585743"/>
            </a:xfrm>
          </p:grpSpPr>
          <p:sp>
            <p:nvSpPr>
              <p:cNvPr id="59" name="TextBox 33">
                <a:extLst>
                  <a:ext uri="{FF2B5EF4-FFF2-40B4-BE49-F238E27FC236}">
                    <a16:creationId xmlns:a16="http://schemas.microsoft.com/office/drawing/2014/main" id="{EAA16C50-F3AE-0C7E-D972-E1E0ED0830F7}"/>
                  </a:ext>
                </a:extLst>
              </p:cNvPr>
              <p:cNvSpPr txBox="1"/>
              <p:nvPr/>
            </p:nvSpPr>
            <p:spPr>
              <a:xfrm>
                <a:off x="3448781" y="2334510"/>
                <a:ext cx="2489121" cy="57007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中部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60" name="TextBox 34">
                <a:extLst>
                  <a:ext uri="{FF2B5EF4-FFF2-40B4-BE49-F238E27FC236}">
                    <a16:creationId xmlns:a16="http://schemas.microsoft.com/office/drawing/2014/main" id="{45A89590-05B9-E64B-5626-A5A8ECBB5FFC}"/>
                  </a:ext>
                </a:extLst>
              </p:cNvPr>
              <p:cNvSpPr txBox="1"/>
              <p:nvPr/>
            </p:nvSpPr>
            <p:spPr>
              <a:xfrm>
                <a:off x="1585064" y="4797993"/>
                <a:ext cx="2489121" cy="57007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61" name="TextBox 35">
                <a:extLst>
                  <a:ext uri="{FF2B5EF4-FFF2-40B4-BE49-F238E27FC236}">
                    <a16:creationId xmlns:a16="http://schemas.microsoft.com/office/drawing/2014/main" id="{AE43C6EF-139B-4725-D364-84922D5A8783}"/>
                  </a:ext>
                </a:extLst>
              </p:cNvPr>
              <p:cNvSpPr txBox="1"/>
              <p:nvPr/>
            </p:nvSpPr>
            <p:spPr>
              <a:xfrm>
                <a:off x="398130" y="2244991"/>
                <a:ext cx="1793943" cy="570071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62" name="TextBox 36">
                <a:extLst>
                  <a:ext uri="{FF2B5EF4-FFF2-40B4-BE49-F238E27FC236}">
                    <a16:creationId xmlns:a16="http://schemas.microsoft.com/office/drawing/2014/main" id="{1C8BC2B2-D9F8-E573-29C6-F8B61ED3E407}"/>
                  </a:ext>
                </a:extLst>
              </p:cNvPr>
              <p:cNvSpPr txBox="1"/>
              <p:nvPr/>
            </p:nvSpPr>
            <p:spPr>
              <a:xfrm>
                <a:off x="4025989" y="2889401"/>
                <a:ext cx="1334704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40%</a:t>
                </a:r>
              </a:p>
            </p:txBody>
          </p:sp>
          <p:sp>
            <p:nvSpPr>
              <p:cNvPr id="63" name="TextBox 38">
                <a:extLst>
                  <a:ext uri="{FF2B5EF4-FFF2-40B4-BE49-F238E27FC236}">
                    <a16:creationId xmlns:a16="http://schemas.microsoft.com/office/drawing/2014/main" id="{791B63AD-1321-91BD-1F5C-8B15F78D2FF3}"/>
                  </a:ext>
                </a:extLst>
              </p:cNvPr>
              <p:cNvSpPr txBox="1"/>
              <p:nvPr/>
            </p:nvSpPr>
            <p:spPr>
              <a:xfrm>
                <a:off x="2042439" y="5259125"/>
                <a:ext cx="1589992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22%</a:t>
                </a:r>
              </a:p>
            </p:txBody>
          </p:sp>
          <p:sp>
            <p:nvSpPr>
              <p:cNvPr id="64" name="TextBox 41">
                <a:extLst>
                  <a:ext uri="{FF2B5EF4-FFF2-40B4-BE49-F238E27FC236}">
                    <a16:creationId xmlns:a16="http://schemas.microsoft.com/office/drawing/2014/main" id="{89625B72-F973-DA8D-CF57-0A3730264DF0}"/>
                  </a:ext>
                </a:extLst>
              </p:cNvPr>
              <p:cNvSpPr txBox="1"/>
              <p:nvPr/>
            </p:nvSpPr>
            <p:spPr>
              <a:xfrm>
                <a:off x="692006" y="2788005"/>
                <a:ext cx="1206189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38%</a:t>
                </a:r>
              </a:p>
            </p:txBody>
          </p:sp>
        </p:grpSp>
      </p:grpSp>
      <p:grpSp>
        <p:nvGrpSpPr>
          <p:cNvPr id="65" name="群組 64">
            <a:extLst>
              <a:ext uri="{FF2B5EF4-FFF2-40B4-BE49-F238E27FC236}">
                <a16:creationId xmlns:a16="http://schemas.microsoft.com/office/drawing/2014/main" id="{78C49A42-4AA6-51D8-6F70-0A00C63AB437}"/>
              </a:ext>
            </a:extLst>
          </p:cNvPr>
          <p:cNvGrpSpPr/>
          <p:nvPr/>
        </p:nvGrpSpPr>
        <p:grpSpPr>
          <a:xfrm>
            <a:off x="10084086" y="2996936"/>
            <a:ext cx="7463453" cy="5132482"/>
            <a:chOff x="9931349" y="2905318"/>
            <a:chExt cx="7463453" cy="5132482"/>
          </a:xfrm>
        </p:grpSpPr>
        <p:graphicFrame>
          <p:nvGraphicFramePr>
            <p:cNvPr id="66" name="圖表 65">
              <a:extLst>
                <a:ext uri="{FF2B5EF4-FFF2-40B4-BE49-F238E27FC236}">
                  <a16:creationId xmlns:a16="http://schemas.microsoft.com/office/drawing/2014/main" id="{4D09CBC4-87FC-77BB-A9B3-5DC56A68675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26468451"/>
                </p:ext>
              </p:extLst>
            </p:nvPr>
          </p:nvGraphicFramePr>
          <p:xfrm>
            <a:off x="9931349" y="2905318"/>
            <a:ext cx="7463453" cy="513248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67" name="Group 32">
              <a:extLst>
                <a:ext uri="{FF2B5EF4-FFF2-40B4-BE49-F238E27FC236}">
                  <a16:creationId xmlns:a16="http://schemas.microsoft.com/office/drawing/2014/main" id="{16238AB3-5EF9-29C9-8DDF-282BE5052562}"/>
                </a:ext>
              </a:extLst>
            </p:cNvPr>
            <p:cNvGrpSpPr/>
            <p:nvPr/>
          </p:nvGrpSpPr>
          <p:grpSpPr>
            <a:xfrm>
              <a:off x="11585956" y="4171504"/>
              <a:ext cx="4013007" cy="3058325"/>
              <a:chOff x="130167" y="1707162"/>
              <a:chExt cx="5350675" cy="4077766"/>
            </a:xfrm>
          </p:grpSpPr>
          <p:sp>
            <p:nvSpPr>
              <p:cNvPr id="68" name="TextBox 33">
                <a:extLst>
                  <a:ext uri="{FF2B5EF4-FFF2-40B4-BE49-F238E27FC236}">
                    <a16:creationId xmlns:a16="http://schemas.microsoft.com/office/drawing/2014/main" id="{4A9A1F5E-D807-088B-5117-FEB8995D5313}"/>
                  </a:ext>
                </a:extLst>
              </p:cNvPr>
              <p:cNvSpPr txBox="1"/>
              <p:nvPr/>
            </p:nvSpPr>
            <p:spPr>
              <a:xfrm>
                <a:off x="130167" y="2553230"/>
                <a:ext cx="2489121" cy="57007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69" name="TextBox 34">
                <a:extLst>
                  <a:ext uri="{FF2B5EF4-FFF2-40B4-BE49-F238E27FC236}">
                    <a16:creationId xmlns:a16="http://schemas.microsoft.com/office/drawing/2014/main" id="{FA19D81D-55D1-9F4A-9EA9-3276F3E50F16}"/>
                  </a:ext>
                </a:extLst>
              </p:cNvPr>
              <p:cNvSpPr txBox="1"/>
              <p:nvPr/>
            </p:nvSpPr>
            <p:spPr>
              <a:xfrm>
                <a:off x="2204245" y="4752187"/>
                <a:ext cx="2489121" cy="57007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南部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70" name="TextBox 35">
                <a:extLst>
                  <a:ext uri="{FF2B5EF4-FFF2-40B4-BE49-F238E27FC236}">
                    <a16:creationId xmlns:a16="http://schemas.microsoft.com/office/drawing/2014/main" id="{2C0921C2-B23A-1257-E5F4-12D6B873544D}"/>
                  </a:ext>
                </a:extLst>
              </p:cNvPr>
              <p:cNvSpPr txBox="1"/>
              <p:nvPr/>
            </p:nvSpPr>
            <p:spPr>
              <a:xfrm>
                <a:off x="3686900" y="1707162"/>
                <a:ext cx="1793942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zh-TW" altLang="en-US" sz="2800" b="1" spc="140" dirty="0">
                    <a:solidFill>
                      <a:srgbClr val="5D5D5D"/>
                    </a:solidFill>
                    <a:latin typeface="+mj-lt"/>
                    <a:ea typeface="Lato Bold"/>
                    <a:cs typeface="Lato Bold"/>
                    <a:sym typeface="Lato Bold"/>
                  </a:rPr>
                  <a:t>中部</a:t>
                </a:r>
                <a:endParaRPr lang="en-US" sz="2800" b="1" spc="140" dirty="0">
                  <a:solidFill>
                    <a:srgbClr val="5D5D5D"/>
                  </a:solidFill>
                  <a:latin typeface="+mj-lt"/>
                  <a:ea typeface="Lato Bold"/>
                  <a:cs typeface="Lato Bold"/>
                  <a:sym typeface="Lato Bold"/>
                </a:endParaRPr>
              </a:p>
            </p:txBody>
          </p:sp>
          <p:sp>
            <p:nvSpPr>
              <p:cNvPr id="71" name="TextBox 36">
                <a:extLst>
                  <a:ext uri="{FF2B5EF4-FFF2-40B4-BE49-F238E27FC236}">
                    <a16:creationId xmlns:a16="http://schemas.microsoft.com/office/drawing/2014/main" id="{27EBCF35-F586-5B8B-9ACF-A92726ADAF8C}"/>
                  </a:ext>
                </a:extLst>
              </p:cNvPr>
              <p:cNvSpPr txBox="1"/>
              <p:nvPr/>
            </p:nvSpPr>
            <p:spPr>
              <a:xfrm>
                <a:off x="707375" y="3108122"/>
                <a:ext cx="1334704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41%</a:t>
                </a:r>
              </a:p>
            </p:txBody>
          </p:sp>
          <p:sp>
            <p:nvSpPr>
              <p:cNvPr id="72" name="TextBox 38">
                <a:extLst>
                  <a:ext uri="{FF2B5EF4-FFF2-40B4-BE49-F238E27FC236}">
                    <a16:creationId xmlns:a16="http://schemas.microsoft.com/office/drawing/2014/main" id="{AC173063-03F7-8EAB-2F55-13A9C6513268}"/>
                  </a:ext>
                </a:extLst>
              </p:cNvPr>
              <p:cNvSpPr txBox="1"/>
              <p:nvPr/>
            </p:nvSpPr>
            <p:spPr>
              <a:xfrm>
                <a:off x="2661621" y="5213319"/>
                <a:ext cx="1589992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28%</a:t>
                </a:r>
              </a:p>
            </p:txBody>
          </p:sp>
          <p:sp>
            <p:nvSpPr>
              <p:cNvPr id="73" name="TextBox 41">
                <a:extLst>
                  <a:ext uri="{FF2B5EF4-FFF2-40B4-BE49-F238E27FC236}">
                    <a16:creationId xmlns:a16="http://schemas.microsoft.com/office/drawing/2014/main" id="{8DF95C0A-1408-0E8E-4069-A603021AF3F7}"/>
                  </a:ext>
                </a:extLst>
              </p:cNvPr>
              <p:cNvSpPr txBox="1"/>
              <p:nvPr/>
            </p:nvSpPr>
            <p:spPr>
              <a:xfrm>
                <a:off x="3980776" y="2250178"/>
                <a:ext cx="1206189" cy="571609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612"/>
                  </a:lnSpc>
                </a:pPr>
                <a:r>
                  <a:rPr lang="en-US" sz="2800" spc="140" dirty="0">
                    <a:solidFill>
                      <a:srgbClr val="5D5D5D"/>
                    </a:solidFill>
                    <a:latin typeface="+mj-lt"/>
                    <a:ea typeface="Lato"/>
                    <a:cs typeface="Lato"/>
                    <a:sym typeface="Lato"/>
                  </a:rPr>
                  <a:t>31%</a:t>
                </a:r>
              </a:p>
            </p:txBody>
          </p:sp>
        </p:grpSp>
      </p:grpSp>
      <p:sp>
        <p:nvSpPr>
          <p:cNvPr id="31" name="Slide Number Placeholder 3">
            <a:extLst>
              <a:ext uri="{FF2B5EF4-FFF2-40B4-BE49-F238E27FC236}">
                <a16:creationId xmlns:a16="http://schemas.microsoft.com/office/drawing/2014/main" id="{C65EDF60-C7E4-F8E7-4281-09D91C6C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544800" y="9271865"/>
            <a:ext cx="2133600" cy="365125"/>
          </a:xfrm>
        </p:spPr>
        <p:txBody>
          <a:bodyPr vert="horz" lIns="91440" tIns="45720" rIns="91440" bIns="45720" rtlCol="0" anchor="ctr"/>
          <a:lstStyle/>
          <a:p>
            <a:fld id="{B6F15528-21DE-4FAA-801E-634DDDAF4B2B}" type="slidenum">
              <a:rPr lang="en-US" sz="2000" b="1" smtClean="0">
                <a:solidFill>
                  <a:srgbClr val="FFC000"/>
                </a:solidFill>
              </a:rPr>
              <a:pPr/>
              <a:t>9</a:t>
            </a:fld>
            <a:endParaRPr lang="en-US" sz="20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9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8" grpId="0"/>
      <p:bldP spid="29" grpId="0"/>
      <p:bldP spid="3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訂 3">
      <a:majorFont>
        <a:latin typeface="微軟正黑體"/>
        <a:ea typeface="微軟正黑體"/>
        <a:cs typeface=""/>
      </a:majorFont>
      <a:minorFont>
        <a:latin typeface="微軟正黑體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1900</TotalTime>
  <Words>9233</Words>
  <Application>Microsoft Office PowerPoint</Application>
  <PresentationFormat>自訂</PresentationFormat>
  <Paragraphs>2902</Paragraphs>
  <Slides>66</Slides>
  <Notes>54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66</vt:i4>
      </vt:variant>
    </vt:vector>
  </HeadingPairs>
  <TitlesOfParts>
    <vt:vector size="77" baseType="lpstr">
      <vt:lpstr>Lato</vt:lpstr>
      <vt:lpstr>Google Sans</vt:lpstr>
      <vt:lpstr>Wingdings</vt:lpstr>
      <vt:lpstr>新細明體</vt:lpstr>
      <vt:lpstr>Calibri</vt:lpstr>
      <vt:lpstr>微軟正黑體</vt:lpstr>
      <vt:lpstr>Lato Bold</vt:lpstr>
      <vt:lpstr>Noto Sans T Chinese</vt:lpstr>
      <vt:lpstr>Arimo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財報簡報</dc:title>
  <cp:lastModifiedBy>Chen Yi Lin</cp:lastModifiedBy>
  <cp:revision>30</cp:revision>
  <dcterms:created xsi:type="dcterms:W3CDTF">2006-08-16T00:00:00Z</dcterms:created>
  <dcterms:modified xsi:type="dcterms:W3CDTF">2025-05-24T11:28:52Z</dcterms:modified>
  <dc:identifier>DAGgQF_yu-M</dc:identifier>
</cp:coreProperties>
</file>

<file path=docProps/thumbnail.jpeg>
</file>